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hyperlink" Target="https://gamma.app" TargetMode="Externa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1.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9131935" y="0"/>
            <a:ext cx="5407025" cy="8229600"/>
          </a:xfrm>
          <a:prstGeom prst="rect">
            <a:avLst/>
          </a:prstGeom>
          <a:solidFill>
            <a:srgbClr val="FCEC99"/>
          </a:solidFill>
          <a:ln w="13811">
            <a:solidFill>
              <a:srgbClr val="E5E0DF"/>
            </a:solidFill>
            <a:prstDash val="solid"/>
          </a:ln>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20" y="1448435"/>
            <a:ext cx="7477760" cy="640715"/>
          </a:xfrm>
          <a:prstGeom prst="rect">
            <a:avLst/>
          </a:prstGeom>
          <a:noFill/>
        </p:spPr>
        <p:txBody>
          <a:bodyPr wrap="none" rtlCol="0" anchor="t"/>
          <a:lstStyle/>
          <a:p>
            <a:pPr marL="0" indent="0" algn="ctr">
              <a:lnSpc>
                <a:spcPts val="3500"/>
              </a:lnSpc>
              <a:buNone/>
            </a:pPr>
            <a:r>
              <a:rPr lang="en-US" sz="2185" b="1" dirty="0">
                <a:solidFill>
                  <a:schemeClr val="bg1"/>
                </a:solidFill>
                <a:latin typeface="Comic Sans MS" panose="030F0702030302020204" charset="0"/>
                <a:ea typeface="Overpass" pitchFamily="34" charset="-122"/>
                <a:cs typeface="Comic Sans MS" panose="030F0702030302020204" charset="0"/>
              </a:rPr>
              <a:t>SURYA GROUP OF INSTITUTIONS</a:t>
            </a:r>
            <a:endParaRPr lang="en-US" sz="2185" b="1" dirty="0">
              <a:solidFill>
                <a:schemeClr val="bg1"/>
              </a:solidFill>
              <a:latin typeface="Comic Sans MS" panose="030F0702030302020204" charset="0"/>
              <a:ea typeface="Overpass" pitchFamily="34" charset="-122"/>
              <a:cs typeface="Comic Sans MS" panose="030F0702030302020204" charset="0"/>
            </a:endParaRPr>
          </a:p>
        </p:txBody>
      </p:sp>
      <p:sp>
        <p:nvSpPr>
          <p:cNvPr id="6" name="Text 2"/>
          <p:cNvSpPr/>
          <p:nvPr/>
        </p:nvSpPr>
        <p:spPr>
          <a:xfrm>
            <a:off x="833120" y="3246120"/>
            <a:ext cx="7477760" cy="504825"/>
          </a:xfrm>
          <a:prstGeom prst="rect">
            <a:avLst/>
          </a:prstGeom>
          <a:noFill/>
        </p:spPr>
        <p:txBody>
          <a:bodyPr wrap="none" rtlCol="0" anchor="t"/>
          <a:lstStyle/>
          <a:p>
            <a:pPr marL="0" indent="0" algn="ctr">
              <a:lnSpc>
                <a:spcPts val="2800"/>
              </a:lnSpc>
              <a:buNone/>
            </a:pPr>
            <a:r>
              <a:rPr lang="en-US" sz="2400" b="1" dirty="0">
                <a:solidFill>
                  <a:schemeClr val="bg1"/>
                </a:solidFill>
                <a:latin typeface="Comic Sans MS" panose="030F0702030302020204" charset="0"/>
                <a:ea typeface="Overpass" pitchFamily="34" charset="-122"/>
                <a:cs typeface="Comic Sans MS" panose="030F0702030302020204" charset="0"/>
              </a:rPr>
              <a:t>ANBU A</a:t>
            </a:r>
            <a:endParaRPr lang="en-US" sz="2400" b="1" dirty="0">
              <a:solidFill>
                <a:schemeClr val="bg1"/>
              </a:solidFill>
              <a:latin typeface="Comic Sans MS" panose="030F0702030302020204" charset="0"/>
              <a:ea typeface="Overpass" pitchFamily="34" charset="-122"/>
              <a:cs typeface="Comic Sans MS" panose="030F0702030302020204" charset="0"/>
            </a:endParaRPr>
          </a:p>
        </p:txBody>
      </p:sp>
      <p:sp>
        <p:nvSpPr>
          <p:cNvPr id="7" name="Text 3"/>
          <p:cNvSpPr/>
          <p:nvPr/>
        </p:nvSpPr>
        <p:spPr>
          <a:xfrm>
            <a:off x="833199" y="4081463"/>
            <a:ext cx="7477601" cy="355402"/>
          </a:xfrm>
          <a:prstGeom prst="rect">
            <a:avLst/>
          </a:prstGeom>
          <a:noFill/>
        </p:spPr>
        <p:txBody>
          <a:bodyPr wrap="none" rtlCol="0" anchor="t"/>
          <a:lstStyle/>
          <a:p>
            <a:pPr marL="0" indent="0" algn="ctr">
              <a:lnSpc>
                <a:spcPts val="2800"/>
              </a:lnSpc>
              <a:buNone/>
            </a:pPr>
            <a:r>
              <a:rPr lang="en-US" sz="2000" b="1" dirty="0">
                <a:solidFill>
                  <a:schemeClr val="bg1"/>
                </a:solidFill>
                <a:latin typeface="Comic Sans MS" panose="030F0702030302020204" charset="0"/>
                <a:ea typeface="Overpass" pitchFamily="34" charset="-122"/>
                <a:cs typeface="Comic Sans MS" panose="030F0702030302020204" charset="0"/>
              </a:rPr>
              <a:t>422221104006</a:t>
            </a:r>
            <a:endParaRPr lang="en-US" sz="2000" b="1" dirty="0">
              <a:solidFill>
                <a:schemeClr val="bg1"/>
              </a:solidFill>
              <a:latin typeface="Comic Sans MS" panose="030F0702030302020204" charset="0"/>
              <a:ea typeface="Overpass" pitchFamily="34" charset="-122"/>
              <a:cs typeface="Comic Sans MS" panose="030F0702030302020204" charset="0"/>
            </a:endParaRPr>
          </a:p>
        </p:txBody>
      </p:sp>
      <p:sp>
        <p:nvSpPr>
          <p:cNvPr id="8" name="Text 4"/>
          <p:cNvSpPr/>
          <p:nvPr/>
        </p:nvSpPr>
        <p:spPr>
          <a:xfrm>
            <a:off x="833199" y="4686776"/>
            <a:ext cx="7477601" cy="355402"/>
          </a:xfrm>
          <a:prstGeom prst="rect">
            <a:avLst/>
          </a:prstGeom>
          <a:noFill/>
        </p:spPr>
        <p:txBody>
          <a:bodyPr wrap="none" rtlCol="0" anchor="t"/>
          <a:lstStyle/>
          <a:p>
            <a:pPr marL="0" indent="0" algn="ctr">
              <a:lnSpc>
                <a:spcPts val="2800"/>
              </a:lnSpc>
              <a:buNone/>
            </a:pPr>
            <a:r>
              <a:rPr lang="en-US" sz="2400" b="1" dirty="0">
                <a:solidFill>
                  <a:schemeClr val="bg1"/>
                </a:solidFill>
                <a:latin typeface="Comic Sans MS" panose="030F0702030302020204" charset="0"/>
                <a:ea typeface="Overpass" pitchFamily="34" charset="-122"/>
                <a:cs typeface="Comic Sans MS" panose="030F0702030302020204" charset="0"/>
              </a:rPr>
              <a:t>eBPL-Artificial Intelligence</a:t>
            </a:r>
            <a:endParaRPr lang="en-US" sz="2400" b="1" dirty="0">
              <a:solidFill>
                <a:schemeClr val="bg1"/>
              </a:solidFill>
              <a:latin typeface="Comic Sans MS" panose="030F0702030302020204" charset="0"/>
              <a:ea typeface="Overpass" pitchFamily="34" charset="-122"/>
              <a:cs typeface="Comic Sans MS" panose="030F0702030302020204" charset="0"/>
            </a:endParaRPr>
          </a:p>
        </p:txBody>
      </p:sp>
      <p:sp>
        <p:nvSpPr>
          <p:cNvPr id="9" name="Text 5"/>
          <p:cNvSpPr/>
          <p:nvPr/>
        </p:nvSpPr>
        <p:spPr>
          <a:xfrm>
            <a:off x="833199" y="5292090"/>
            <a:ext cx="7477601" cy="355402"/>
          </a:xfrm>
          <a:prstGeom prst="rect">
            <a:avLst/>
          </a:prstGeom>
          <a:noFill/>
        </p:spPr>
        <p:txBody>
          <a:bodyPr wrap="none" rtlCol="0" anchor="t"/>
          <a:lstStyle/>
          <a:p>
            <a:pPr marL="0" indent="0" algn="ctr">
              <a:lnSpc>
                <a:spcPts val="2800"/>
              </a:lnSpc>
              <a:buNone/>
            </a:pPr>
            <a:r>
              <a:rPr lang="en-US" sz="2400" b="1" dirty="0">
                <a:solidFill>
                  <a:schemeClr val="bg1"/>
                </a:solidFill>
                <a:latin typeface="Comic Sans MS" panose="030F0702030302020204" charset="0"/>
                <a:ea typeface="Overpass" pitchFamily="34" charset="-122"/>
                <a:cs typeface="Comic Sans MS" panose="030F0702030302020204" charset="0"/>
              </a:rPr>
              <a:t>TEAM-01</a:t>
            </a:r>
            <a:endParaRPr lang="en-US" sz="2400" b="1" dirty="0">
              <a:solidFill>
                <a:schemeClr val="bg1"/>
              </a:solidFill>
              <a:latin typeface="Comic Sans MS" panose="030F0702030302020204" charset="0"/>
              <a:ea typeface="Overpass" pitchFamily="34" charset="-122"/>
              <a:cs typeface="Comic Sans MS" panose="030F07020303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366957"/>
            <a:ext cx="9933503" cy="1388745"/>
          </a:xfrm>
          <a:prstGeom prst="rect">
            <a:avLst/>
          </a:prstGeom>
          <a:noFill/>
        </p:spPr>
        <p:txBody>
          <a:bodyPr wrap="square" rtlCol="0" anchor="t"/>
          <a:lstStyle/>
          <a:p>
            <a:pPr marL="0" indent="0">
              <a:lnSpc>
                <a:spcPts val="5470"/>
              </a:lnSpc>
              <a:buNone/>
            </a:pPr>
            <a:r>
              <a:rPr lang="en-US" sz="4375" b="1" kern="0" spc="-131" dirty="0">
                <a:solidFill>
                  <a:srgbClr val="FFFFFF"/>
                </a:solidFill>
                <a:latin typeface="Overpass" pitchFamily="34" charset="0"/>
                <a:ea typeface="Overpass" pitchFamily="34" charset="-122"/>
                <a:cs typeface="Overpass" pitchFamily="34" charset="-120"/>
              </a:rPr>
              <a:t>The Benefits of Using Our Spam Classifier</a:t>
            </a:r>
            <a:endParaRPr lang="en-US" sz="4375" dirty="0"/>
          </a:p>
        </p:txBody>
      </p:sp>
      <p:sp>
        <p:nvSpPr>
          <p:cNvPr id="5" name="Shape 2"/>
          <p:cNvSpPr/>
          <p:nvPr/>
        </p:nvSpPr>
        <p:spPr>
          <a:xfrm>
            <a:off x="2348389" y="3373636"/>
            <a:ext cx="499943" cy="499943"/>
          </a:xfrm>
          <a:prstGeom prst="roundRect">
            <a:avLst>
              <a:gd name="adj" fmla="val 20000"/>
            </a:avLst>
          </a:prstGeom>
          <a:solidFill>
            <a:srgbClr val="7E023C"/>
          </a:solidFill>
          <a:ln w="13811">
            <a:solidFill>
              <a:srgbClr val="970248"/>
            </a:solidFill>
            <a:prstDash val="solid"/>
          </a:ln>
        </p:spPr>
      </p:sp>
      <p:sp>
        <p:nvSpPr>
          <p:cNvPr id="6" name="Text 3"/>
          <p:cNvSpPr/>
          <p:nvPr/>
        </p:nvSpPr>
        <p:spPr>
          <a:xfrm>
            <a:off x="2529721" y="3415308"/>
            <a:ext cx="137160" cy="416481"/>
          </a:xfrm>
          <a:prstGeom prst="rect">
            <a:avLst/>
          </a:prstGeom>
          <a:noFill/>
        </p:spPr>
        <p:txBody>
          <a:bodyPr wrap="none" rtlCol="0" anchor="t"/>
          <a:lstStyle/>
          <a:p>
            <a:pPr marL="0" indent="0" algn="ctr">
              <a:lnSpc>
                <a:spcPts val="3280"/>
              </a:lnSpc>
              <a:buNone/>
            </a:pPr>
            <a:r>
              <a:rPr lang="en-US" sz="2625" b="1" dirty="0">
                <a:solidFill>
                  <a:srgbClr val="E5E0DF"/>
                </a:solidFill>
                <a:latin typeface="Overpass" pitchFamily="34" charset="0"/>
                <a:ea typeface="Overpass" pitchFamily="34" charset="-122"/>
                <a:cs typeface="Overpass" pitchFamily="34" charset="-120"/>
              </a:rPr>
              <a:t>1</a:t>
            </a:r>
            <a:endParaRPr lang="en-US" sz="2625" dirty="0"/>
          </a:p>
        </p:txBody>
      </p:sp>
      <p:sp>
        <p:nvSpPr>
          <p:cNvPr id="7" name="Text 4"/>
          <p:cNvSpPr/>
          <p:nvPr/>
        </p:nvSpPr>
        <p:spPr>
          <a:xfrm>
            <a:off x="3070503" y="3449955"/>
            <a:ext cx="2221944"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Overpass" pitchFamily="34" charset="0"/>
                <a:ea typeface="Overpass" pitchFamily="34" charset="-122"/>
                <a:cs typeface="Overpass" pitchFamily="34" charset="-120"/>
              </a:rPr>
              <a:t>Intelligence</a:t>
            </a:r>
            <a:endParaRPr lang="en-US" sz="2185" dirty="0"/>
          </a:p>
        </p:txBody>
      </p:sp>
      <p:sp>
        <p:nvSpPr>
          <p:cNvPr id="8" name="Text 5"/>
          <p:cNvSpPr/>
          <p:nvPr/>
        </p:nvSpPr>
        <p:spPr>
          <a:xfrm>
            <a:off x="3070503" y="4019312"/>
            <a:ext cx="2440900" cy="2843213"/>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Our advanced system uses machine learning algorithms to analyze and classify spam emails intelligently, ensuring that you never receive unwanted emails.</a:t>
            </a:r>
            <a:endParaRPr lang="en-US" sz="1750" dirty="0"/>
          </a:p>
        </p:txBody>
      </p:sp>
      <p:sp>
        <p:nvSpPr>
          <p:cNvPr id="9" name="Shape 6"/>
          <p:cNvSpPr/>
          <p:nvPr/>
        </p:nvSpPr>
        <p:spPr>
          <a:xfrm>
            <a:off x="5733574" y="3373636"/>
            <a:ext cx="499943" cy="499943"/>
          </a:xfrm>
          <a:prstGeom prst="roundRect">
            <a:avLst>
              <a:gd name="adj" fmla="val 20000"/>
            </a:avLst>
          </a:prstGeom>
          <a:solidFill>
            <a:srgbClr val="7E023C"/>
          </a:solidFill>
          <a:ln w="13811">
            <a:solidFill>
              <a:srgbClr val="970248"/>
            </a:solidFill>
            <a:prstDash val="solid"/>
          </a:ln>
        </p:spPr>
      </p:sp>
      <p:sp>
        <p:nvSpPr>
          <p:cNvPr id="10" name="Text 7"/>
          <p:cNvSpPr/>
          <p:nvPr/>
        </p:nvSpPr>
        <p:spPr>
          <a:xfrm>
            <a:off x="5880616" y="3415308"/>
            <a:ext cx="205740" cy="416481"/>
          </a:xfrm>
          <a:prstGeom prst="rect">
            <a:avLst/>
          </a:prstGeom>
          <a:noFill/>
        </p:spPr>
        <p:txBody>
          <a:bodyPr wrap="none" rtlCol="0" anchor="t"/>
          <a:lstStyle/>
          <a:p>
            <a:pPr marL="0" indent="0" algn="ctr">
              <a:lnSpc>
                <a:spcPts val="3280"/>
              </a:lnSpc>
              <a:buNone/>
            </a:pPr>
            <a:r>
              <a:rPr lang="en-US" sz="2625" b="1" dirty="0">
                <a:solidFill>
                  <a:srgbClr val="E5E0DF"/>
                </a:solidFill>
                <a:latin typeface="Overpass" pitchFamily="34" charset="0"/>
                <a:ea typeface="Overpass" pitchFamily="34" charset="-122"/>
                <a:cs typeface="Overpass" pitchFamily="34" charset="-120"/>
              </a:rPr>
              <a:t>2</a:t>
            </a:r>
            <a:endParaRPr lang="en-US" sz="2625" dirty="0"/>
          </a:p>
        </p:txBody>
      </p:sp>
      <p:sp>
        <p:nvSpPr>
          <p:cNvPr id="11" name="Text 8"/>
          <p:cNvSpPr/>
          <p:nvPr/>
        </p:nvSpPr>
        <p:spPr>
          <a:xfrm>
            <a:off x="6455688" y="3449955"/>
            <a:ext cx="2221944"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Overpass" pitchFamily="34" charset="0"/>
                <a:ea typeface="Overpass" pitchFamily="34" charset="-122"/>
                <a:cs typeface="Overpass" pitchFamily="34" charset="-120"/>
              </a:rPr>
              <a:t>Convenience</a:t>
            </a:r>
            <a:endParaRPr lang="en-US" sz="2185" dirty="0"/>
          </a:p>
        </p:txBody>
      </p:sp>
      <p:sp>
        <p:nvSpPr>
          <p:cNvPr id="12" name="Text 9"/>
          <p:cNvSpPr/>
          <p:nvPr/>
        </p:nvSpPr>
        <p:spPr>
          <a:xfrm>
            <a:off x="6455688" y="4019312"/>
            <a:ext cx="2440900" cy="2843213"/>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Our spam classifier integrates flawlessly with your existing email service provider and requires no additional setup on your part, making it incredibly fast and convenient to use.</a:t>
            </a:r>
            <a:endParaRPr lang="en-US" sz="1750" dirty="0"/>
          </a:p>
        </p:txBody>
      </p:sp>
      <p:sp>
        <p:nvSpPr>
          <p:cNvPr id="13" name="Shape 10"/>
          <p:cNvSpPr/>
          <p:nvPr/>
        </p:nvSpPr>
        <p:spPr>
          <a:xfrm>
            <a:off x="9118759" y="3373636"/>
            <a:ext cx="499943" cy="499943"/>
          </a:xfrm>
          <a:prstGeom prst="roundRect">
            <a:avLst>
              <a:gd name="adj" fmla="val 20000"/>
            </a:avLst>
          </a:prstGeom>
          <a:solidFill>
            <a:srgbClr val="7E023C"/>
          </a:solidFill>
          <a:ln w="13811">
            <a:solidFill>
              <a:srgbClr val="970248"/>
            </a:solidFill>
            <a:prstDash val="solid"/>
          </a:ln>
        </p:spPr>
      </p:sp>
      <p:sp>
        <p:nvSpPr>
          <p:cNvPr id="14" name="Text 11"/>
          <p:cNvSpPr/>
          <p:nvPr/>
        </p:nvSpPr>
        <p:spPr>
          <a:xfrm>
            <a:off x="9269611" y="3415308"/>
            <a:ext cx="198120" cy="416481"/>
          </a:xfrm>
          <a:prstGeom prst="rect">
            <a:avLst/>
          </a:prstGeom>
          <a:noFill/>
        </p:spPr>
        <p:txBody>
          <a:bodyPr wrap="none" rtlCol="0" anchor="t"/>
          <a:lstStyle/>
          <a:p>
            <a:pPr marL="0" indent="0" algn="ctr">
              <a:lnSpc>
                <a:spcPts val="3280"/>
              </a:lnSpc>
              <a:buNone/>
            </a:pPr>
            <a:r>
              <a:rPr lang="en-US" sz="2625" b="1" dirty="0">
                <a:solidFill>
                  <a:srgbClr val="E5E0DF"/>
                </a:solidFill>
                <a:latin typeface="Overpass" pitchFamily="34" charset="0"/>
                <a:ea typeface="Overpass" pitchFamily="34" charset="-122"/>
                <a:cs typeface="Overpass" pitchFamily="34" charset="-120"/>
              </a:rPr>
              <a:t>3</a:t>
            </a:r>
            <a:endParaRPr lang="en-US" sz="2625" dirty="0"/>
          </a:p>
        </p:txBody>
      </p:sp>
      <p:sp>
        <p:nvSpPr>
          <p:cNvPr id="15" name="Text 12"/>
          <p:cNvSpPr/>
          <p:nvPr/>
        </p:nvSpPr>
        <p:spPr>
          <a:xfrm>
            <a:off x="9840873" y="3449955"/>
            <a:ext cx="2221944" cy="347186"/>
          </a:xfrm>
          <a:prstGeom prst="rect">
            <a:avLst/>
          </a:prstGeom>
          <a:noFill/>
        </p:spPr>
        <p:txBody>
          <a:bodyPr wrap="none" rtlCol="0" anchor="t"/>
          <a:lstStyle/>
          <a:p>
            <a:pPr marL="0" indent="0">
              <a:lnSpc>
                <a:spcPts val="2735"/>
              </a:lnSpc>
              <a:buNone/>
            </a:pPr>
            <a:r>
              <a:rPr lang="en-US" sz="2185" b="1" kern="0" spc="-66" dirty="0">
                <a:solidFill>
                  <a:srgbClr val="E5E0DF"/>
                </a:solidFill>
                <a:latin typeface="Overpass" pitchFamily="34" charset="0"/>
                <a:ea typeface="Overpass" pitchFamily="34" charset="-122"/>
                <a:cs typeface="Overpass" pitchFamily="34" charset="-120"/>
              </a:rPr>
              <a:t>Customization</a:t>
            </a:r>
            <a:endParaRPr lang="en-US" sz="2185" dirty="0"/>
          </a:p>
        </p:txBody>
      </p:sp>
      <p:sp>
        <p:nvSpPr>
          <p:cNvPr id="16" name="Text 13"/>
          <p:cNvSpPr/>
          <p:nvPr/>
        </p:nvSpPr>
        <p:spPr>
          <a:xfrm>
            <a:off x="9840873" y="4019312"/>
            <a:ext cx="2440900" cy="2843213"/>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With our customizable plans, you are sure to find a solution that works for your specific needs and requirements, no matter how complex they may be.</a:t>
            </a:r>
            <a:endParaRPr lang="en-US" sz="1750" dirty="0"/>
          </a:p>
        </p:txBody>
      </p:sp>
      <p:pic>
        <p:nvPicPr>
          <p:cNvPr id="17" name="Image 1" descr="preencoded.png">
            <a:hlinkClick r:id="rId2"/>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724263"/>
            <a:ext cx="4443889" cy="694373"/>
          </a:xfrm>
          <a:prstGeom prst="rect">
            <a:avLst/>
          </a:prstGeom>
          <a:noFill/>
        </p:spPr>
        <p:txBody>
          <a:bodyPr wrap="none" rtlCol="0" anchor="t"/>
          <a:lstStyle/>
          <a:p>
            <a:pPr marL="0" indent="0">
              <a:lnSpc>
                <a:spcPts val="5470"/>
              </a:lnSpc>
              <a:buNone/>
            </a:pPr>
            <a:r>
              <a:rPr lang="en-US" sz="4375" b="1" kern="0" spc="-131" dirty="0">
                <a:solidFill>
                  <a:srgbClr val="FFFFFF"/>
                </a:solidFill>
                <a:latin typeface="Overpass" pitchFamily="34" charset="0"/>
                <a:ea typeface="Overpass" pitchFamily="34" charset="-122"/>
                <a:cs typeface="Overpass" pitchFamily="34" charset="-120"/>
              </a:rPr>
              <a:t>Affordable Pricing</a:t>
            </a:r>
            <a:endParaRPr lang="en-US" sz="4375" dirty="0"/>
          </a:p>
        </p:txBody>
      </p:sp>
      <p:sp>
        <p:nvSpPr>
          <p:cNvPr id="5" name="Shape 2"/>
          <p:cNvSpPr/>
          <p:nvPr/>
        </p:nvSpPr>
        <p:spPr>
          <a:xfrm>
            <a:off x="2348389" y="2862977"/>
            <a:ext cx="9933503" cy="3642241"/>
          </a:xfrm>
          <a:prstGeom prst="roundRect">
            <a:avLst>
              <a:gd name="adj" fmla="val 2745"/>
            </a:avLst>
          </a:prstGeom>
          <a:noFill/>
          <a:ln w="13811">
            <a:solidFill>
              <a:srgbClr val="FFFFFF">
                <a:alpha val="24000"/>
              </a:srgbClr>
            </a:solidFill>
            <a:prstDash val="solid"/>
          </a:ln>
        </p:spPr>
      </p:sp>
      <p:sp>
        <p:nvSpPr>
          <p:cNvPr id="6" name="Shape 3"/>
          <p:cNvSpPr/>
          <p:nvPr/>
        </p:nvSpPr>
        <p:spPr>
          <a:xfrm>
            <a:off x="2362200" y="2876788"/>
            <a:ext cx="9904809" cy="637103"/>
          </a:xfrm>
          <a:prstGeom prst="rect">
            <a:avLst/>
          </a:prstGeom>
          <a:solidFill>
            <a:srgbClr val="FFFFFF">
              <a:alpha val="4000"/>
            </a:srgbClr>
          </a:solidFill>
        </p:spPr>
      </p:sp>
      <p:sp>
        <p:nvSpPr>
          <p:cNvPr id="7" name="Text 4"/>
          <p:cNvSpPr/>
          <p:nvPr/>
        </p:nvSpPr>
        <p:spPr>
          <a:xfrm>
            <a:off x="2585442" y="3017639"/>
            <a:ext cx="2853095" cy="355402"/>
          </a:xfrm>
          <a:prstGeom prst="rect">
            <a:avLst/>
          </a:prstGeom>
          <a:noFill/>
        </p:spPr>
        <p:txBody>
          <a:bodyPr wrap="non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Plan</a:t>
            </a:r>
            <a:endParaRPr lang="en-US" sz="1750" dirty="0"/>
          </a:p>
        </p:txBody>
      </p:sp>
      <p:sp>
        <p:nvSpPr>
          <p:cNvPr id="8" name="Text 5"/>
          <p:cNvSpPr/>
          <p:nvPr/>
        </p:nvSpPr>
        <p:spPr>
          <a:xfrm>
            <a:off x="5890498" y="3017639"/>
            <a:ext cx="2849285" cy="355402"/>
          </a:xfrm>
          <a:prstGeom prst="rect">
            <a:avLst/>
          </a:prstGeom>
          <a:noFill/>
        </p:spPr>
        <p:txBody>
          <a:bodyPr wrap="non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Monthly Cost</a:t>
            </a:r>
            <a:endParaRPr lang="en-US" sz="1750" dirty="0"/>
          </a:p>
        </p:txBody>
      </p:sp>
      <p:sp>
        <p:nvSpPr>
          <p:cNvPr id="9" name="Text 6"/>
          <p:cNvSpPr/>
          <p:nvPr/>
        </p:nvSpPr>
        <p:spPr>
          <a:xfrm>
            <a:off x="9191744" y="3017639"/>
            <a:ext cx="2853095" cy="355402"/>
          </a:xfrm>
          <a:prstGeom prst="rect">
            <a:avLst/>
          </a:prstGeom>
          <a:noFill/>
        </p:spPr>
        <p:txBody>
          <a:bodyPr wrap="non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Features</a:t>
            </a:r>
            <a:endParaRPr lang="en-US" sz="1750" dirty="0"/>
          </a:p>
        </p:txBody>
      </p:sp>
      <p:sp>
        <p:nvSpPr>
          <p:cNvPr id="10" name="Shape 7"/>
          <p:cNvSpPr/>
          <p:nvPr/>
        </p:nvSpPr>
        <p:spPr>
          <a:xfrm>
            <a:off x="2362200" y="3513892"/>
            <a:ext cx="9904809" cy="992505"/>
          </a:xfrm>
          <a:prstGeom prst="rect">
            <a:avLst/>
          </a:prstGeom>
          <a:solidFill>
            <a:srgbClr val="000000">
              <a:alpha val="4000"/>
            </a:srgbClr>
          </a:solidFill>
        </p:spPr>
      </p:sp>
      <p:sp>
        <p:nvSpPr>
          <p:cNvPr id="11" name="Text 8"/>
          <p:cNvSpPr/>
          <p:nvPr/>
        </p:nvSpPr>
        <p:spPr>
          <a:xfrm>
            <a:off x="2585442" y="3654743"/>
            <a:ext cx="2853095" cy="355402"/>
          </a:xfrm>
          <a:prstGeom prst="rect">
            <a:avLst/>
          </a:prstGeom>
          <a:noFill/>
        </p:spPr>
        <p:txBody>
          <a:bodyPr wrap="non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Basic Plan</a:t>
            </a:r>
            <a:endParaRPr lang="en-US" sz="1750" dirty="0"/>
          </a:p>
        </p:txBody>
      </p:sp>
      <p:sp>
        <p:nvSpPr>
          <p:cNvPr id="12" name="Text 9"/>
          <p:cNvSpPr/>
          <p:nvPr/>
        </p:nvSpPr>
        <p:spPr>
          <a:xfrm>
            <a:off x="5890498" y="3654743"/>
            <a:ext cx="2849285" cy="355402"/>
          </a:xfrm>
          <a:prstGeom prst="rect">
            <a:avLst/>
          </a:prstGeom>
          <a:noFill/>
        </p:spPr>
        <p:txBody>
          <a:bodyPr wrap="non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$25/mo</a:t>
            </a:r>
            <a:endParaRPr lang="en-US" sz="1750" dirty="0"/>
          </a:p>
        </p:txBody>
      </p:sp>
      <p:sp>
        <p:nvSpPr>
          <p:cNvPr id="13" name="Text 10"/>
          <p:cNvSpPr/>
          <p:nvPr/>
        </p:nvSpPr>
        <p:spPr>
          <a:xfrm>
            <a:off x="9191744" y="3654743"/>
            <a:ext cx="2853095" cy="710803"/>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1000 emails/day Unlimited support</a:t>
            </a:r>
            <a:endParaRPr lang="en-US" sz="1750" dirty="0"/>
          </a:p>
        </p:txBody>
      </p:sp>
      <p:sp>
        <p:nvSpPr>
          <p:cNvPr id="14" name="Shape 11"/>
          <p:cNvSpPr/>
          <p:nvPr/>
        </p:nvSpPr>
        <p:spPr>
          <a:xfrm>
            <a:off x="2362200" y="4506397"/>
            <a:ext cx="9904809" cy="992505"/>
          </a:xfrm>
          <a:prstGeom prst="rect">
            <a:avLst/>
          </a:prstGeom>
          <a:solidFill>
            <a:srgbClr val="FFFFFF">
              <a:alpha val="4000"/>
            </a:srgbClr>
          </a:solidFill>
        </p:spPr>
      </p:sp>
      <p:sp>
        <p:nvSpPr>
          <p:cNvPr id="15" name="Text 12"/>
          <p:cNvSpPr/>
          <p:nvPr/>
        </p:nvSpPr>
        <p:spPr>
          <a:xfrm>
            <a:off x="2585442" y="4647248"/>
            <a:ext cx="2853095" cy="355402"/>
          </a:xfrm>
          <a:prstGeom prst="rect">
            <a:avLst/>
          </a:prstGeom>
          <a:noFill/>
        </p:spPr>
        <p:txBody>
          <a:bodyPr wrap="non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Standard Plan</a:t>
            </a:r>
            <a:endParaRPr lang="en-US" sz="1750" dirty="0"/>
          </a:p>
        </p:txBody>
      </p:sp>
      <p:sp>
        <p:nvSpPr>
          <p:cNvPr id="16" name="Text 13"/>
          <p:cNvSpPr/>
          <p:nvPr/>
        </p:nvSpPr>
        <p:spPr>
          <a:xfrm>
            <a:off x="5890498" y="4647248"/>
            <a:ext cx="2849285" cy="355402"/>
          </a:xfrm>
          <a:prstGeom prst="rect">
            <a:avLst/>
          </a:prstGeom>
          <a:noFill/>
        </p:spPr>
        <p:txBody>
          <a:bodyPr wrap="non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$50/mo</a:t>
            </a:r>
            <a:endParaRPr lang="en-US" sz="1750" dirty="0"/>
          </a:p>
        </p:txBody>
      </p:sp>
      <p:sp>
        <p:nvSpPr>
          <p:cNvPr id="17" name="Text 14"/>
          <p:cNvSpPr/>
          <p:nvPr/>
        </p:nvSpPr>
        <p:spPr>
          <a:xfrm>
            <a:off x="9191744" y="4647248"/>
            <a:ext cx="2853095" cy="710803"/>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5000 emails/day Collaborative filtering</a:t>
            </a:r>
            <a:endParaRPr lang="en-US" sz="1750" dirty="0"/>
          </a:p>
        </p:txBody>
      </p:sp>
      <p:sp>
        <p:nvSpPr>
          <p:cNvPr id="18" name="Shape 15"/>
          <p:cNvSpPr/>
          <p:nvPr/>
        </p:nvSpPr>
        <p:spPr>
          <a:xfrm>
            <a:off x="2362200" y="5498902"/>
            <a:ext cx="9904809" cy="992505"/>
          </a:xfrm>
          <a:prstGeom prst="rect">
            <a:avLst/>
          </a:prstGeom>
          <a:solidFill>
            <a:srgbClr val="000000">
              <a:alpha val="4000"/>
            </a:srgbClr>
          </a:solidFill>
        </p:spPr>
      </p:sp>
      <p:sp>
        <p:nvSpPr>
          <p:cNvPr id="19" name="Text 16"/>
          <p:cNvSpPr/>
          <p:nvPr/>
        </p:nvSpPr>
        <p:spPr>
          <a:xfrm>
            <a:off x="2585442" y="5639753"/>
            <a:ext cx="2853095" cy="355402"/>
          </a:xfrm>
          <a:prstGeom prst="rect">
            <a:avLst/>
          </a:prstGeom>
          <a:noFill/>
        </p:spPr>
        <p:txBody>
          <a:bodyPr wrap="non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Premium Plan</a:t>
            </a:r>
            <a:endParaRPr lang="en-US" sz="1750" dirty="0"/>
          </a:p>
        </p:txBody>
      </p:sp>
      <p:sp>
        <p:nvSpPr>
          <p:cNvPr id="20" name="Text 17"/>
          <p:cNvSpPr/>
          <p:nvPr/>
        </p:nvSpPr>
        <p:spPr>
          <a:xfrm>
            <a:off x="5890498" y="5639753"/>
            <a:ext cx="2849285" cy="355402"/>
          </a:xfrm>
          <a:prstGeom prst="rect">
            <a:avLst/>
          </a:prstGeom>
          <a:noFill/>
        </p:spPr>
        <p:txBody>
          <a:bodyPr wrap="non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$99/mo</a:t>
            </a:r>
            <a:endParaRPr lang="en-US" sz="1750" dirty="0"/>
          </a:p>
        </p:txBody>
      </p:sp>
      <p:sp>
        <p:nvSpPr>
          <p:cNvPr id="21" name="Text 18"/>
          <p:cNvSpPr/>
          <p:nvPr/>
        </p:nvSpPr>
        <p:spPr>
          <a:xfrm>
            <a:off x="9191744" y="5639753"/>
            <a:ext cx="2853095" cy="710803"/>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10000 emails/day Customizability</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499949"/>
            <a:ext cx="7072432" cy="694373"/>
          </a:xfrm>
          <a:prstGeom prst="rect">
            <a:avLst/>
          </a:prstGeom>
          <a:noFill/>
        </p:spPr>
        <p:txBody>
          <a:bodyPr wrap="none" rtlCol="0" anchor="t"/>
          <a:lstStyle/>
          <a:p>
            <a:pPr marL="0" indent="0">
              <a:lnSpc>
                <a:spcPts val="5470"/>
              </a:lnSpc>
              <a:buNone/>
            </a:pPr>
            <a:r>
              <a:rPr lang="en-US" sz="4375" b="1" kern="0" spc="-131" dirty="0">
                <a:solidFill>
                  <a:srgbClr val="FFFFFF"/>
                </a:solidFill>
                <a:latin typeface="Overpass" pitchFamily="34" charset="0"/>
                <a:ea typeface="Overpass" pitchFamily="34" charset="-122"/>
                <a:cs typeface="Overpass" pitchFamily="34" charset="-120"/>
              </a:rPr>
              <a:t>Enhanced Security Measures</a:t>
            </a:r>
            <a:endParaRPr lang="en-US" sz="4375" dirty="0"/>
          </a:p>
        </p:txBody>
      </p:sp>
      <p:pic>
        <p:nvPicPr>
          <p:cNvPr id="5" name="Image 1" descr="preencoded.png"/>
          <p:cNvPicPr>
            <a:picLocks noChangeAspect="1"/>
          </p:cNvPicPr>
          <p:nvPr/>
        </p:nvPicPr>
        <p:blipFill>
          <a:blip r:embed="rId2"/>
          <a:stretch>
            <a:fillRect/>
          </a:stretch>
        </p:blipFill>
        <p:spPr>
          <a:xfrm>
            <a:off x="2348389" y="2777490"/>
            <a:ext cx="4695706" cy="3702248"/>
          </a:xfrm>
          <a:prstGeom prst="rect">
            <a:avLst/>
          </a:prstGeom>
        </p:spPr>
      </p:pic>
      <p:sp>
        <p:nvSpPr>
          <p:cNvPr id="6" name="Text 2"/>
          <p:cNvSpPr/>
          <p:nvPr/>
        </p:nvSpPr>
        <p:spPr>
          <a:xfrm>
            <a:off x="7593687" y="2727484"/>
            <a:ext cx="4695706" cy="1777008"/>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We understand the importance of keeping your sensitive information secure, which is why our spam classifier always adheres to the highest security standards and offers advanced data encryption and protection.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C0C0C">
              <a:alpha val="80000"/>
            </a:srgbClr>
          </a:solidFill>
        </p:spPr>
      </p:sp>
      <p:sp>
        <p:nvSpPr>
          <p:cNvPr id="6" name="Text 2"/>
          <p:cNvSpPr/>
          <p:nvPr/>
        </p:nvSpPr>
        <p:spPr>
          <a:xfrm>
            <a:off x="2348389" y="2581870"/>
            <a:ext cx="9933503" cy="1666399"/>
          </a:xfrm>
          <a:prstGeom prst="rect">
            <a:avLst/>
          </a:prstGeom>
          <a:noFill/>
        </p:spPr>
        <p:txBody>
          <a:bodyPr wrap="square" rtlCol="0" anchor="t"/>
          <a:lstStyle/>
          <a:p>
            <a:pPr marL="0" indent="0">
              <a:lnSpc>
                <a:spcPts val="6560"/>
              </a:lnSpc>
              <a:buNone/>
            </a:pPr>
            <a:r>
              <a:rPr lang="en-US" sz="5250" b="1" kern="0" spc="-157" dirty="0">
                <a:solidFill>
                  <a:srgbClr val="FFFFFF"/>
                </a:solidFill>
                <a:latin typeface="Overpass" pitchFamily="34" charset="0"/>
                <a:ea typeface="Overpass" pitchFamily="34" charset="-122"/>
                <a:cs typeface="Overpass" pitchFamily="34" charset="-120"/>
              </a:rPr>
              <a:t>Building a Smarter AI-Powered Spam Classifier</a:t>
            </a:r>
            <a:endParaRPr lang="en-US" sz="5250" dirty="0"/>
          </a:p>
        </p:txBody>
      </p:sp>
      <p:sp>
        <p:nvSpPr>
          <p:cNvPr id="7" name="Text 3"/>
          <p:cNvSpPr/>
          <p:nvPr/>
        </p:nvSpPr>
        <p:spPr>
          <a:xfrm>
            <a:off x="2348389" y="4581525"/>
            <a:ext cx="9933503" cy="1066205"/>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In today's digital age, spam emails are an undeniable nuisance. Our cutting-edge AI technology enables us to distinguish between spam and legitimate emails with unprecedented accuracy. With our spam classifier, you can rest assured that your inbox remains free from unwanted emails.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471255"/>
            <a:ext cx="7876461" cy="694373"/>
          </a:xfrm>
          <a:prstGeom prst="rect">
            <a:avLst/>
          </a:prstGeom>
          <a:noFill/>
        </p:spPr>
        <p:txBody>
          <a:bodyPr wrap="none" rtlCol="0" anchor="t"/>
          <a:lstStyle/>
          <a:p>
            <a:pPr marL="0" indent="0">
              <a:lnSpc>
                <a:spcPts val="5470"/>
              </a:lnSpc>
              <a:buNone/>
            </a:pPr>
            <a:r>
              <a:rPr lang="en-US" sz="4375" b="1" kern="0" spc="-131" dirty="0">
                <a:solidFill>
                  <a:srgbClr val="FFFFFF"/>
                </a:solidFill>
                <a:latin typeface="Overpass" pitchFamily="34" charset="0"/>
                <a:ea typeface="Overpass" pitchFamily="34" charset="-122"/>
                <a:cs typeface="Overpass" pitchFamily="34" charset="-120"/>
              </a:rPr>
              <a:t>Why Traditional Filters Fall Short</a:t>
            </a:r>
            <a:endParaRPr lang="en-US" sz="4375" dirty="0"/>
          </a:p>
        </p:txBody>
      </p:sp>
      <p:sp>
        <p:nvSpPr>
          <p:cNvPr id="5" name="Text 2"/>
          <p:cNvSpPr/>
          <p:nvPr/>
        </p:nvSpPr>
        <p:spPr>
          <a:xfrm>
            <a:off x="2348389" y="2721054"/>
            <a:ext cx="2666286" cy="416481"/>
          </a:xfrm>
          <a:prstGeom prst="rect">
            <a:avLst/>
          </a:prstGeom>
          <a:noFill/>
        </p:spPr>
        <p:txBody>
          <a:bodyPr wrap="none" rtlCol="0" anchor="t"/>
          <a:lstStyle/>
          <a:p>
            <a:pPr marL="0" indent="0">
              <a:lnSpc>
                <a:spcPts val="3280"/>
              </a:lnSpc>
              <a:buNone/>
            </a:pPr>
            <a:r>
              <a:rPr lang="en-US" sz="2625" b="1" kern="0" spc="-79" dirty="0">
                <a:solidFill>
                  <a:srgbClr val="FFFFFF"/>
                </a:solidFill>
                <a:latin typeface="Overpass" pitchFamily="34" charset="0"/>
                <a:ea typeface="Overpass" pitchFamily="34" charset="-122"/>
                <a:cs typeface="Overpass" pitchFamily="34" charset="-120"/>
              </a:rPr>
              <a:t>Basic Filters</a:t>
            </a:r>
            <a:endParaRPr lang="en-US" sz="2625" dirty="0"/>
          </a:p>
        </p:txBody>
      </p:sp>
      <p:sp>
        <p:nvSpPr>
          <p:cNvPr id="6" name="Text 3"/>
          <p:cNvSpPr/>
          <p:nvPr/>
        </p:nvSpPr>
        <p:spPr>
          <a:xfrm>
            <a:off x="2348389" y="3359706"/>
            <a:ext cx="2949416" cy="3198614"/>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Basic filters work by blocking all emails from a particular sender or containing certain keywords. But these filters are not effective as spammers can easily bypass them by using different email addresses and creating new keywords.</a:t>
            </a:r>
            <a:endParaRPr lang="en-US" sz="1750" dirty="0"/>
          </a:p>
        </p:txBody>
      </p:sp>
      <p:sp>
        <p:nvSpPr>
          <p:cNvPr id="7" name="Text 4"/>
          <p:cNvSpPr/>
          <p:nvPr/>
        </p:nvSpPr>
        <p:spPr>
          <a:xfrm>
            <a:off x="5847398" y="2721054"/>
            <a:ext cx="2666286" cy="416481"/>
          </a:xfrm>
          <a:prstGeom prst="rect">
            <a:avLst/>
          </a:prstGeom>
          <a:noFill/>
        </p:spPr>
        <p:txBody>
          <a:bodyPr wrap="none" rtlCol="0" anchor="t"/>
          <a:lstStyle/>
          <a:p>
            <a:pPr marL="0" indent="0">
              <a:lnSpc>
                <a:spcPts val="3280"/>
              </a:lnSpc>
              <a:buNone/>
            </a:pPr>
            <a:r>
              <a:rPr lang="en-US" sz="2625" b="1" kern="0" spc="-79" dirty="0">
                <a:solidFill>
                  <a:srgbClr val="FFFFFF"/>
                </a:solidFill>
                <a:latin typeface="Overpass" pitchFamily="34" charset="0"/>
                <a:ea typeface="Overpass" pitchFamily="34" charset="-122"/>
                <a:cs typeface="Overpass" pitchFamily="34" charset="-120"/>
              </a:rPr>
              <a:t>Bayesian Filters</a:t>
            </a:r>
            <a:endParaRPr lang="en-US" sz="2625" dirty="0"/>
          </a:p>
        </p:txBody>
      </p:sp>
      <p:sp>
        <p:nvSpPr>
          <p:cNvPr id="8" name="Text 5"/>
          <p:cNvSpPr/>
          <p:nvPr/>
        </p:nvSpPr>
        <p:spPr>
          <a:xfrm>
            <a:off x="5847398" y="3359706"/>
            <a:ext cx="2949416" cy="3198614"/>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Bayesian filters are widely used and calculate a probability based on words and phrases contained in an email that is either spam or not. However, these filters can be easily fooled by simple tactics like misspelled words or random characters.</a:t>
            </a:r>
            <a:endParaRPr lang="en-US" sz="1750" dirty="0"/>
          </a:p>
        </p:txBody>
      </p:sp>
      <p:sp>
        <p:nvSpPr>
          <p:cNvPr id="9" name="Text 6"/>
          <p:cNvSpPr/>
          <p:nvPr/>
        </p:nvSpPr>
        <p:spPr>
          <a:xfrm>
            <a:off x="9346406" y="2721054"/>
            <a:ext cx="2666286" cy="416481"/>
          </a:xfrm>
          <a:prstGeom prst="rect">
            <a:avLst/>
          </a:prstGeom>
          <a:noFill/>
        </p:spPr>
        <p:txBody>
          <a:bodyPr wrap="none" rtlCol="0" anchor="t"/>
          <a:lstStyle/>
          <a:p>
            <a:pPr marL="0" indent="0">
              <a:lnSpc>
                <a:spcPts val="3280"/>
              </a:lnSpc>
              <a:buNone/>
            </a:pPr>
            <a:r>
              <a:rPr lang="en-US" sz="2625" b="1" kern="0" spc="-79" dirty="0">
                <a:solidFill>
                  <a:srgbClr val="FFFFFF"/>
                </a:solidFill>
                <a:latin typeface="Overpass" pitchFamily="34" charset="0"/>
                <a:ea typeface="Overpass" pitchFamily="34" charset="-122"/>
                <a:cs typeface="Overpass" pitchFamily="34" charset="-120"/>
              </a:rPr>
              <a:t>Content Filters</a:t>
            </a:r>
            <a:endParaRPr lang="en-US" sz="2625" dirty="0"/>
          </a:p>
        </p:txBody>
      </p:sp>
      <p:sp>
        <p:nvSpPr>
          <p:cNvPr id="10" name="Text 7"/>
          <p:cNvSpPr/>
          <p:nvPr/>
        </p:nvSpPr>
        <p:spPr>
          <a:xfrm>
            <a:off x="9346406" y="3359706"/>
            <a:ext cx="2949416" cy="3198614"/>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Content-based filters analyze the actual content of the email to check for spam-like qualities, including using large font size, excessive capitalization, and more, but they also lack the accuracy of our smart AI-powered solution.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454">
            <a:solidFill>
              <a:srgbClr val="565151"/>
            </a:solidFill>
            <a:prstDash val="solid"/>
          </a:ln>
        </p:spPr>
      </p:sp>
      <p:sp>
        <p:nvSpPr>
          <p:cNvPr id="4" name="Text 1"/>
          <p:cNvSpPr/>
          <p:nvPr/>
        </p:nvSpPr>
        <p:spPr>
          <a:xfrm>
            <a:off x="2473881" y="596860"/>
            <a:ext cx="7423309" cy="676870"/>
          </a:xfrm>
          <a:prstGeom prst="rect">
            <a:avLst/>
          </a:prstGeom>
          <a:noFill/>
        </p:spPr>
        <p:txBody>
          <a:bodyPr wrap="none" rtlCol="0" anchor="t"/>
          <a:lstStyle/>
          <a:p>
            <a:pPr marL="0" indent="0">
              <a:lnSpc>
                <a:spcPts val="5330"/>
              </a:lnSpc>
              <a:buNone/>
            </a:pPr>
            <a:r>
              <a:rPr lang="en-US" sz="4265" b="1" kern="0" spc="-128" dirty="0">
                <a:solidFill>
                  <a:srgbClr val="FFFFFF"/>
                </a:solidFill>
                <a:latin typeface="Overpass" pitchFamily="34" charset="0"/>
                <a:ea typeface="Overpass" pitchFamily="34" charset="-122"/>
                <a:cs typeface="Overpass" pitchFamily="34" charset="-120"/>
              </a:rPr>
              <a:t>How Our Spam Classifier Works</a:t>
            </a:r>
            <a:endParaRPr lang="en-US" sz="4265" dirty="0"/>
          </a:p>
        </p:txBody>
      </p:sp>
      <p:sp>
        <p:nvSpPr>
          <p:cNvPr id="5" name="Shape 2"/>
          <p:cNvSpPr/>
          <p:nvPr/>
        </p:nvSpPr>
        <p:spPr>
          <a:xfrm>
            <a:off x="2777133" y="1706880"/>
            <a:ext cx="43220" cy="5925860"/>
          </a:xfrm>
          <a:prstGeom prst="rect">
            <a:avLst/>
          </a:prstGeom>
          <a:solidFill>
            <a:srgbClr val="970248"/>
          </a:solidFill>
        </p:spPr>
      </p:sp>
      <p:sp>
        <p:nvSpPr>
          <p:cNvPr id="6" name="Shape 3"/>
          <p:cNvSpPr/>
          <p:nvPr/>
        </p:nvSpPr>
        <p:spPr>
          <a:xfrm>
            <a:off x="3042285" y="2098060"/>
            <a:ext cx="757952" cy="43220"/>
          </a:xfrm>
          <a:prstGeom prst="rect">
            <a:avLst/>
          </a:prstGeom>
          <a:solidFill>
            <a:srgbClr val="970248"/>
          </a:solidFill>
        </p:spPr>
      </p:sp>
      <p:sp>
        <p:nvSpPr>
          <p:cNvPr id="7" name="Shape 4"/>
          <p:cNvSpPr/>
          <p:nvPr/>
        </p:nvSpPr>
        <p:spPr>
          <a:xfrm>
            <a:off x="2555081" y="1876068"/>
            <a:ext cx="487204" cy="487204"/>
          </a:xfrm>
          <a:prstGeom prst="roundRect">
            <a:avLst>
              <a:gd name="adj" fmla="val 20005"/>
            </a:avLst>
          </a:prstGeom>
          <a:solidFill>
            <a:srgbClr val="7E023C"/>
          </a:solidFill>
          <a:ln w="13454">
            <a:solidFill>
              <a:srgbClr val="970248"/>
            </a:solidFill>
            <a:prstDash val="solid"/>
          </a:ln>
        </p:spPr>
      </p:sp>
      <p:sp>
        <p:nvSpPr>
          <p:cNvPr id="8" name="Text 5"/>
          <p:cNvSpPr/>
          <p:nvPr/>
        </p:nvSpPr>
        <p:spPr>
          <a:xfrm>
            <a:off x="2733913" y="1916549"/>
            <a:ext cx="129540" cy="406122"/>
          </a:xfrm>
          <a:prstGeom prst="rect">
            <a:avLst/>
          </a:prstGeom>
          <a:noFill/>
        </p:spPr>
        <p:txBody>
          <a:bodyPr wrap="none" rtlCol="0" anchor="t"/>
          <a:lstStyle/>
          <a:p>
            <a:pPr marL="0" indent="0" algn="ctr">
              <a:lnSpc>
                <a:spcPts val="3200"/>
              </a:lnSpc>
              <a:buNone/>
            </a:pPr>
            <a:r>
              <a:rPr lang="en-US" sz="2560" b="1" dirty="0">
                <a:solidFill>
                  <a:srgbClr val="E5E0DF"/>
                </a:solidFill>
                <a:latin typeface="Overpass" pitchFamily="34" charset="0"/>
                <a:ea typeface="Overpass" pitchFamily="34" charset="-122"/>
                <a:cs typeface="Overpass" pitchFamily="34" charset="-120"/>
              </a:rPr>
              <a:t>1</a:t>
            </a:r>
            <a:endParaRPr lang="en-US" sz="2560" dirty="0"/>
          </a:p>
        </p:txBody>
      </p:sp>
      <p:sp>
        <p:nvSpPr>
          <p:cNvPr id="9" name="Text 6"/>
          <p:cNvSpPr/>
          <p:nvPr/>
        </p:nvSpPr>
        <p:spPr>
          <a:xfrm>
            <a:off x="3989784" y="1923455"/>
            <a:ext cx="2397443" cy="338376"/>
          </a:xfrm>
          <a:prstGeom prst="rect">
            <a:avLst/>
          </a:prstGeom>
          <a:noFill/>
        </p:spPr>
        <p:txBody>
          <a:bodyPr wrap="none" rtlCol="0" anchor="t"/>
          <a:lstStyle/>
          <a:p>
            <a:pPr marL="0" indent="0" algn="l">
              <a:lnSpc>
                <a:spcPts val="2665"/>
              </a:lnSpc>
              <a:buNone/>
            </a:pPr>
            <a:r>
              <a:rPr lang="en-US" sz="2130" b="1" kern="0" spc="-64" dirty="0">
                <a:solidFill>
                  <a:srgbClr val="E5E0DF"/>
                </a:solidFill>
                <a:latin typeface="Overpass" pitchFamily="34" charset="0"/>
                <a:ea typeface="Overpass" pitchFamily="34" charset="-122"/>
                <a:cs typeface="Overpass" pitchFamily="34" charset="-120"/>
              </a:rPr>
              <a:t>Step 1: Text Analysis</a:t>
            </a:r>
            <a:endParaRPr lang="en-US" sz="2130" dirty="0"/>
          </a:p>
        </p:txBody>
      </p:sp>
      <p:sp>
        <p:nvSpPr>
          <p:cNvPr id="10" name="Text 7"/>
          <p:cNvSpPr/>
          <p:nvPr/>
        </p:nvSpPr>
        <p:spPr>
          <a:xfrm>
            <a:off x="3989784" y="2478405"/>
            <a:ext cx="8166616" cy="692944"/>
          </a:xfrm>
          <a:prstGeom prst="rect">
            <a:avLst/>
          </a:prstGeom>
          <a:noFill/>
        </p:spPr>
        <p:txBody>
          <a:bodyPr wrap="square" rtlCol="0" anchor="t"/>
          <a:lstStyle/>
          <a:p>
            <a:pPr marL="0" indent="0" algn="l">
              <a:lnSpc>
                <a:spcPts val="2730"/>
              </a:lnSpc>
              <a:buNone/>
            </a:pPr>
            <a:r>
              <a:rPr lang="en-US" sz="1705" dirty="0">
                <a:solidFill>
                  <a:srgbClr val="E5E0DF"/>
                </a:solidFill>
                <a:latin typeface="Overpass" pitchFamily="34" charset="0"/>
                <a:ea typeface="Overpass" pitchFamily="34" charset="-122"/>
                <a:cs typeface="Overpass" pitchFamily="34" charset="-120"/>
              </a:rPr>
              <a:t>Our advanced algorithm analyzes the text of the email to detect specific patterns and keywords that are commonly associated with spam emails.</a:t>
            </a:r>
            <a:endParaRPr lang="en-US" sz="1705" dirty="0"/>
          </a:p>
        </p:txBody>
      </p:sp>
      <p:sp>
        <p:nvSpPr>
          <p:cNvPr id="11" name="Shape 8"/>
          <p:cNvSpPr/>
          <p:nvPr/>
        </p:nvSpPr>
        <p:spPr>
          <a:xfrm>
            <a:off x="3042285" y="4047232"/>
            <a:ext cx="757952" cy="43220"/>
          </a:xfrm>
          <a:prstGeom prst="rect">
            <a:avLst/>
          </a:prstGeom>
          <a:solidFill>
            <a:srgbClr val="970248"/>
          </a:solidFill>
        </p:spPr>
      </p:sp>
      <p:sp>
        <p:nvSpPr>
          <p:cNvPr id="12" name="Shape 9"/>
          <p:cNvSpPr/>
          <p:nvPr/>
        </p:nvSpPr>
        <p:spPr>
          <a:xfrm>
            <a:off x="2555081" y="3825240"/>
            <a:ext cx="487204" cy="487204"/>
          </a:xfrm>
          <a:prstGeom prst="roundRect">
            <a:avLst>
              <a:gd name="adj" fmla="val 20005"/>
            </a:avLst>
          </a:prstGeom>
          <a:solidFill>
            <a:srgbClr val="7E023C"/>
          </a:solidFill>
          <a:ln w="13454">
            <a:solidFill>
              <a:srgbClr val="970248"/>
            </a:solidFill>
            <a:prstDash val="solid"/>
          </a:ln>
        </p:spPr>
      </p:sp>
      <p:sp>
        <p:nvSpPr>
          <p:cNvPr id="13" name="Text 10"/>
          <p:cNvSpPr/>
          <p:nvPr/>
        </p:nvSpPr>
        <p:spPr>
          <a:xfrm>
            <a:off x="2699623" y="3865721"/>
            <a:ext cx="198120" cy="406122"/>
          </a:xfrm>
          <a:prstGeom prst="rect">
            <a:avLst/>
          </a:prstGeom>
          <a:noFill/>
        </p:spPr>
        <p:txBody>
          <a:bodyPr wrap="none" rtlCol="0" anchor="t"/>
          <a:lstStyle/>
          <a:p>
            <a:pPr marL="0" indent="0" algn="ctr">
              <a:lnSpc>
                <a:spcPts val="3200"/>
              </a:lnSpc>
              <a:buNone/>
            </a:pPr>
            <a:r>
              <a:rPr lang="en-US" sz="2560" b="1" dirty="0">
                <a:solidFill>
                  <a:srgbClr val="E5E0DF"/>
                </a:solidFill>
                <a:latin typeface="Overpass" pitchFamily="34" charset="0"/>
                <a:ea typeface="Overpass" pitchFamily="34" charset="-122"/>
                <a:cs typeface="Overpass" pitchFamily="34" charset="-120"/>
              </a:rPr>
              <a:t>2</a:t>
            </a:r>
            <a:endParaRPr lang="en-US" sz="2560" dirty="0"/>
          </a:p>
        </p:txBody>
      </p:sp>
      <p:sp>
        <p:nvSpPr>
          <p:cNvPr id="14" name="Text 11"/>
          <p:cNvSpPr/>
          <p:nvPr/>
        </p:nvSpPr>
        <p:spPr>
          <a:xfrm>
            <a:off x="3989784" y="3872627"/>
            <a:ext cx="2686526" cy="338376"/>
          </a:xfrm>
          <a:prstGeom prst="rect">
            <a:avLst/>
          </a:prstGeom>
          <a:noFill/>
        </p:spPr>
        <p:txBody>
          <a:bodyPr wrap="none" rtlCol="0" anchor="t"/>
          <a:lstStyle/>
          <a:p>
            <a:pPr marL="0" indent="0" algn="l">
              <a:lnSpc>
                <a:spcPts val="2665"/>
              </a:lnSpc>
              <a:buNone/>
            </a:pPr>
            <a:r>
              <a:rPr lang="en-US" sz="2130" b="1" kern="0" spc="-64" dirty="0">
                <a:solidFill>
                  <a:srgbClr val="E5E0DF"/>
                </a:solidFill>
                <a:latin typeface="Overpass" pitchFamily="34" charset="0"/>
                <a:ea typeface="Overpass" pitchFamily="34" charset="-122"/>
                <a:cs typeface="Overpass" pitchFamily="34" charset="-120"/>
              </a:rPr>
              <a:t>Step 2: Image Analysis</a:t>
            </a:r>
            <a:endParaRPr lang="en-US" sz="2130" dirty="0"/>
          </a:p>
        </p:txBody>
      </p:sp>
      <p:sp>
        <p:nvSpPr>
          <p:cNvPr id="15" name="Text 12"/>
          <p:cNvSpPr/>
          <p:nvPr/>
        </p:nvSpPr>
        <p:spPr>
          <a:xfrm>
            <a:off x="3989784" y="4427577"/>
            <a:ext cx="8166616" cy="692944"/>
          </a:xfrm>
          <a:prstGeom prst="rect">
            <a:avLst/>
          </a:prstGeom>
          <a:noFill/>
        </p:spPr>
        <p:txBody>
          <a:bodyPr wrap="square" rtlCol="0" anchor="t"/>
          <a:lstStyle/>
          <a:p>
            <a:pPr marL="0" indent="0" algn="l">
              <a:lnSpc>
                <a:spcPts val="2730"/>
              </a:lnSpc>
              <a:buNone/>
            </a:pPr>
            <a:r>
              <a:rPr lang="en-US" sz="1705" dirty="0">
                <a:solidFill>
                  <a:srgbClr val="E5E0DF"/>
                </a:solidFill>
                <a:latin typeface="Overpass" pitchFamily="34" charset="0"/>
                <a:ea typeface="Overpass" pitchFamily="34" charset="-122"/>
                <a:cs typeface="Overpass" pitchFamily="34" charset="-120"/>
              </a:rPr>
              <a:t>In addition to text analysis, our spam classifier also looks at any embedded images in emails to detect patterns commonly associated with spammy messages.</a:t>
            </a:r>
            <a:endParaRPr lang="en-US" sz="1705" dirty="0"/>
          </a:p>
        </p:txBody>
      </p:sp>
      <p:sp>
        <p:nvSpPr>
          <p:cNvPr id="16" name="Shape 13"/>
          <p:cNvSpPr/>
          <p:nvPr/>
        </p:nvSpPr>
        <p:spPr>
          <a:xfrm>
            <a:off x="3042285" y="5996404"/>
            <a:ext cx="757952" cy="43220"/>
          </a:xfrm>
          <a:prstGeom prst="rect">
            <a:avLst/>
          </a:prstGeom>
          <a:solidFill>
            <a:srgbClr val="970248"/>
          </a:solidFill>
        </p:spPr>
      </p:sp>
      <p:sp>
        <p:nvSpPr>
          <p:cNvPr id="17" name="Shape 14"/>
          <p:cNvSpPr/>
          <p:nvPr/>
        </p:nvSpPr>
        <p:spPr>
          <a:xfrm>
            <a:off x="2555081" y="5774412"/>
            <a:ext cx="487204" cy="487204"/>
          </a:xfrm>
          <a:prstGeom prst="roundRect">
            <a:avLst>
              <a:gd name="adj" fmla="val 20005"/>
            </a:avLst>
          </a:prstGeom>
          <a:solidFill>
            <a:srgbClr val="7E023C"/>
          </a:solidFill>
          <a:ln w="13454">
            <a:solidFill>
              <a:srgbClr val="970248"/>
            </a:solidFill>
            <a:prstDash val="solid"/>
          </a:ln>
        </p:spPr>
      </p:sp>
      <p:sp>
        <p:nvSpPr>
          <p:cNvPr id="18" name="Text 15"/>
          <p:cNvSpPr/>
          <p:nvPr/>
        </p:nvSpPr>
        <p:spPr>
          <a:xfrm>
            <a:off x="2699623" y="5814893"/>
            <a:ext cx="198120" cy="406122"/>
          </a:xfrm>
          <a:prstGeom prst="rect">
            <a:avLst/>
          </a:prstGeom>
          <a:noFill/>
        </p:spPr>
        <p:txBody>
          <a:bodyPr wrap="none" rtlCol="0" anchor="t"/>
          <a:lstStyle/>
          <a:p>
            <a:pPr marL="0" indent="0" algn="ctr">
              <a:lnSpc>
                <a:spcPts val="3200"/>
              </a:lnSpc>
              <a:buNone/>
            </a:pPr>
            <a:r>
              <a:rPr lang="en-US" sz="2560" b="1" dirty="0">
                <a:solidFill>
                  <a:srgbClr val="E5E0DF"/>
                </a:solidFill>
                <a:latin typeface="Overpass" pitchFamily="34" charset="0"/>
                <a:ea typeface="Overpass" pitchFamily="34" charset="-122"/>
                <a:cs typeface="Overpass" pitchFamily="34" charset="-120"/>
              </a:rPr>
              <a:t>3</a:t>
            </a:r>
            <a:endParaRPr lang="en-US" sz="2560" dirty="0"/>
          </a:p>
        </p:txBody>
      </p:sp>
      <p:sp>
        <p:nvSpPr>
          <p:cNvPr id="19" name="Text 16"/>
          <p:cNvSpPr/>
          <p:nvPr/>
        </p:nvSpPr>
        <p:spPr>
          <a:xfrm>
            <a:off x="3989784" y="5821799"/>
            <a:ext cx="2785110" cy="338376"/>
          </a:xfrm>
          <a:prstGeom prst="rect">
            <a:avLst/>
          </a:prstGeom>
          <a:noFill/>
        </p:spPr>
        <p:txBody>
          <a:bodyPr wrap="none" rtlCol="0" anchor="t"/>
          <a:lstStyle/>
          <a:p>
            <a:pPr marL="0" indent="0" algn="l">
              <a:lnSpc>
                <a:spcPts val="2665"/>
              </a:lnSpc>
              <a:buNone/>
            </a:pPr>
            <a:r>
              <a:rPr lang="en-US" sz="2130" b="1" kern="0" spc="-64" dirty="0">
                <a:solidFill>
                  <a:srgbClr val="E5E0DF"/>
                </a:solidFill>
                <a:latin typeface="Overpass" pitchFamily="34" charset="0"/>
                <a:ea typeface="Overpass" pitchFamily="34" charset="-122"/>
                <a:cs typeface="Overpass" pitchFamily="34" charset="-120"/>
              </a:rPr>
              <a:t>Step 3: Sender Analysis</a:t>
            </a:r>
            <a:endParaRPr lang="en-US" sz="2130" dirty="0"/>
          </a:p>
        </p:txBody>
      </p:sp>
      <p:sp>
        <p:nvSpPr>
          <p:cNvPr id="20" name="Text 17"/>
          <p:cNvSpPr/>
          <p:nvPr/>
        </p:nvSpPr>
        <p:spPr>
          <a:xfrm>
            <a:off x="3989784" y="6376749"/>
            <a:ext cx="8166616" cy="1039416"/>
          </a:xfrm>
          <a:prstGeom prst="rect">
            <a:avLst/>
          </a:prstGeom>
          <a:noFill/>
        </p:spPr>
        <p:txBody>
          <a:bodyPr wrap="square" rtlCol="0" anchor="t"/>
          <a:lstStyle/>
          <a:p>
            <a:pPr marL="0" indent="0" algn="l">
              <a:lnSpc>
                <a:spcPts val="2730"/>
              </a:lnSpc>
              <a:buNone/>
            </a:pPr>
            <a:r>
              <a:rPr lang="en-US" sz="1705" dirty="0">
                <a:solidFill>
                  <a:srgbClr val="E5E0DF"/>
                </a:solidFill>
                <a:latin typeface="Overpass" pitchFamily="34" charset="0"/>
                <a:ea typeface="Overpass" pitchFamily="34" charset="-122"/>
                <a:cs typeface="Overpass" pitchFamily="34" charset="-120"/>
              </a:rPr>
              <a:t>Our AI-powered solution checks the domain name of the sender to detect whether it is a legitimate sender or not, helping to further refine the accuracy of our spam classifier.</a:t>
            </a:r>
            <a:endParaRPr lang="en-US" sz="170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693658"/>
            <a:ext cx="9933503" cy="1388745"/>
          </a:xfrm>
          <a:prstGeom prst="rect">
            <a:avLst/>
          </a:prstGeom>
          <a:noFill/>
        </p:spPr>
        <p:txBody>
          <a:bodyPr wrap="square" rtlCol="0" anchor="t"/>
          <a:lstStyle/>
          <a:p>
            <a:pPr marL="0" indent="0">
              <a:lnSpc>
                <a:spcPts val="5470"/>
              </a:lnSpc>
              <a:buNone/>
            </a:pPr>
            <a:r>
              <a:rPr lang="en-US" sz="4375" b="1" kern="0" spc="-131" dirty="0">
                <a:solidFill>
                  <a:srgbClr val="FFFFFF"/>
                </a:solidFill>
                <a:latin typeface="Overpass" pitchFamily="34" charset="0"/>
                <a:ea typeface="Overpass" pitchFamily="34" charset="-122"/>
                <a:cs typeface="Overpass" pitchFamily="34" charset="-120"/>
              </a:rPr>
              <a:t>Increased Productivity and Peace of Mind</a:t>
            </a:r>
            <a:endParaRPr lang="en-US" sz="4375" dirty="0"/>
          </a:p>
        </p:txBody>
      </p:sp>
      <p:pic>
        <p:nvPicPr>
          <p:cNvPr id="5" name="Image 1" descr="preencoded.png"/>
          <p:cNvPicPr>
            <a:picLocks noChangeAspect="1"/>
          </p:cNvPicPr>
          <p:nvPr/>
        </p:nvPicPr>
        <p:blipFill>
          <a:blip r:embed="rId2"/>
          <a:stretch>
            <a:fillRect/>
          </a:stretch>
        </p:blipFill>
        <p:spPr>
          <a:xfrm>
            <a:off x="2348389" y="2665571"/>
            <a:ext cx="4695706" cy="2772727"/>
          </a:xfrm>
          <a:prstGeom prst="rect">
            <a:avLst/>
          </a:prstGeom>
        </p:spPr>
      </p:pic>
      <p:sp>
        <p:nvSpPr>
          <p:cNvPr id="6" name="Text 2"/>
          <p:cNvSpPr/>
          <p:nvPr/>
        </p:nvSpPr>
        <p:spPr>
          <a:xfrm>
            <a:off x="7593687" y="2637830"/>
            <a:ext cx="2666286" cy="416481"/>
          </a:xfrm>
          <a:prstGeom prst="rect">
            <a:avLst/>
          </a:prstGeom>
          <a:noFill/>
        </p:spPr>
        <p:txBody>
          <a:bodyPr wrap="none" rtlCol="0" anchor="t"/>
          <a:lstStyle/>
          <a:p>
            <a:pPr marL="0" indent="0">
              <a:lnSpc>
                <a:spcPts val="3280"/>
              </a:lnSpc>
              <a:buNone/>
            </a:pPr>
            <a:r>
              <a:rPr lang="en-US" sz="2625" b="1" kern="0" spc="-79" dirty="0">
                <a:solidFill>
                  <a:srgbClr val="FFFFFF"/>
                </a:solidFill>
                <a:latin typeface="Overpass" pitchFamily="34" charset="0"/>
                <a:ea typeface="Overpass" pitchFamily="34" charset="-122"/>
                <a:cs typeface="Overpass" pitchFamily="34" charset="-120"/>
              </a:rPr>
              <a:t>Reduce Stress</a:t>
            </a:r>
            <a:endParaRPr lang="en-US" sz="2625" dirty="0"/>
          </a:p>
        </p:txBody>
      </p:sp>
      <p:sp>
        <p:nvSpPr>
          <p:cNvPr id="7" name="Text 3"/>
          <p:cNvSpPr/>
          <p:nvPr/>
        </p:nvSpPr>
        <p:spPr>
          <a:xfrm>
            <a:off x="7593687" y="3276481"/>
            <a:ext cx="4695706" cy="1421606"/>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By filtering out all unwanted emails, our spam classifier ensures that your inbox contains only the important, work-related messages, helping you stay focused and productive.</a:t>
            </a:r>
            <a:endParaRPr lang="en-US" sz="1750" dirty="0"/>
          </a:p>
        </p:txBody>
      </p:sp>
      <p:sp>
        <p:nvSpPr>
          <p:cNvPr id="8" name="Text 4"/>
          <p:cNvSpPr/>
          <p:nvPr/>
        </p:nvSpPr>
        <p:spPr>
          <a:xfrm>
            <a:off x="7593687" y="4920258"/>
            <a:ext cx="2666286" cy="416481"/>
          </a:xfrm>
          <a:prstGeom prst="rect">
            <a:avLst/>
          </a:prstGeom>
          <a:noFill/>
        </p:spPr>
        <p:txBody>
          <a:bodyPr wrap="none" rtlCol="0" anchor="t"/>
          <a:lstStyle/>
          <a:p>
            <a:pPr marL="0" indent="0">
              <a:lnSpc>
                <a:spcPts val="3280"/>
              </a:lnSpc>
              <a:buNone/>
            </a:pPr>
            <a:r>
              <a:rPr lang="en-US" sz="2625" b="1" kern="0" spc="-79" dirty="0">
                <a:solidFill>
                  <a:srgbClr val="FFFFFF"/>
                </a:solidFill>
                <a:latin typeface="Overpass" pitchFamily="34" charset="0"/>
                <a:ea typeface="Overpass" pitchFamily="34" charset="-122"/>
                <a:cs typeface="Overpass" pitchFamily="34" charset="-120"/>
              </a:rPr>
              <a:t>Save Time</a:t>
            </a:r>
            <a:endParaRPr lang="en-US" sz="2625" dirty="0"/>
          </a:p>
        </p:txBody>
      </p:sp>
      <p:sp>
        <p:nvSpPr>
          <p:cNvPr id="9" name="Text 5"/>
          <p:cNvSpPr/>
          <p:nvPr/>
        </p:nvSpPr>
        <p:spPr>
          <a:xfrm>
            <a:off x="7593687" y="5558909"/>
            <a:ext cx="4695706" cy="1777008"/>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Manually filtering out spam emails is time-consuming and frustrating. Our advanced system instantly deletes unwanted emails before they even hit your inbox, saving you precious time.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2934"/>
          </a:xfrm>
          <a:prstGeom prst="rect">
            <a:avLst/>
          </a:prstGeom>
          <a:solidFill>
            <a:srgbClr val="0C0C0C"/>
          </a:solidFill>
          <a:ln w="13216">
            <a:solidFill>
              <a:srgbClr val="565151"/>
            </a:solidFill>
            <a:prstDash val="solid"/>
          </a:ln>
        </p:spPr>
      </p:sp>
      <p:sp>
        <p:nvSpPr>
          <p:cNvPr id="4" name="Text 1"/>
          <p:cNvSpPr/>
          <p:nvPr/>
        </p:nvSpPr>
        <p:spPr>
          <a:xfrm>
            <a:off x="4451152" y="581858"/>
            <a:ext cx="9385697" cy="1322308"/>
          </a:xfrm>
          <a:prstGeom prst="rect">
            <a:avLst/>
          </a:prstGeom>
          <a:noFill/>
        </p:spPr>
        <p:txBody>
          <a:bodyPr wrap="square" rtlCol="0" anchor="t"/>
          <a:lstStyle/>
          <a:p>
            <a:pPr marL="0" indent="0">
              <a:lnSpc>
                <a:spcPts val="5205"/>
              </a:lnSpc>
              <a:buNone/>
            </a:pPr>
            <a:r>
              <a:rPr lang="en-US" sz="4165" b="1" kern="0" spc="-125" dirty="0">
                <a:solidFill>
                  <a:srgbClr val="FFFFFF"/>
                </a:solidFill>
                <a:latin typeface="Overpass" pitchFamily="34" charset="0"/>
                <a:ea typeface="Overpass" pitchFamily="34" charset="-122"/>
                <a:cs typeface="Overpass" pitchFamily="34" charset="-120"/>
              </a:rPr>
              <a:t>Customizable Solutions for Your Business Needs</a:t>
            </a:r>
            <a:endParaRPr lang="en-US" sz="4165" dirty="0"/>
          </a:p>
        </p:txBody>
      </p:sp>
      <p:sp>
        <p:nvSpPr>
          <p:cNvPr id="5" name="Shape 2"/>
          <p:cNvSpPr/>
          <p:nvPr/>
        </p:nvSpPr>
        <p:spPr>
          <a:xfrm>
            <a:off x="4451152" y="2221587"/>
            <a:ext cx="9385697" cy="1668780"/>
          </a:xfrm>
          <a:prstGeom prst="roundRect">
            <a:avLst>
              <a:gd name="adj" fmla="val 5706"/>
            </a:avLst>
          </a:prstGeom>
          <a:solidFill>
            <a:srgbClr val="7E023C"/>
          </a:solidFill>
          <a:ln w="13216">
            <a:solidFill>
              <a:srgbClr val="970248"/>
            </a:solidFill>
            <a:prstDash val="solid"/>
          </a:ln>
        </p:spPr>
      </p:sp>
      <p:sp>
        <p:nvSpPr>
          <p:cNvPr id="6" name="Text 3"/>
          <p:cNvSpPr/>
          <p:nvPr/>
        </p:nvSpPr>
        <p:spPr>
          <a:xfrm>
            <a:off x="4675942" y="2446377"/>
            <a:ext cx="2116098" cy="330637"/>
          </a:xfrm>
          <a:prstGeom prst="rect">
            <a:avLst/>
          </a:prstGeom>
          <a:noFill/>
        </p:spPr>
        <p:txBody>
          <a:bodyPr wrap="none" rtlCol="0" anchor="t"/>
          <a:lstStyle/>
          <a:p>
            <a:pPr marL="0" indent="0">
              <a:lnSpc>
                <a:spcPts val="2605"/>
              </a:lnSpc>
              <a:buNone/>
            </a:pPr>
            <a:r>
              <a:rPr lang="en-US" sz="2085" b="1" kern="0" spc="-62" dirty="0">
                <a:solidFill>
                  <a:srgbClr val="E5E0DF"/>
                </a:solidFill>
                <a:latin typeface="Overpass" pitchFamily="34" charset="0"/>
                <a:ea typeface="Overpass" pitchFamily="34" charset="-122"/>
                <a:cs typeface="Overpass" pitchFamily="34" charset="-120"/>
              </a:rPr>
              <a:t>Flexible Plans</a:t>
            </a:r>
            <a:endParaRPr lang="en-US" sz="2085" dirty="0"/>
          </a:p>
        </p:txBody>
      </p:sp>
      <p:sp>
        <p:nvSpPr>
          <p:cNvPr id="7" name="Text 4"/>
          <p:cNvSpPr/>
          <p:nvPr/>
        </p:nvSpPr>
        <p:spPr>
          <a:xfrm>
            <a:off x="4675942" y="2988588"/>
            <a:ext cx="8936117" cy="676989"/>
          </a:xfrm>
          <a:prstGeom prst="rect">
            <a:avLst/>
          </a:prstGeom>
          <a:noFill/>
        </p:spPr>
        <p:txBody>
          <a:bodyPr wrap="square" rtlCol="0" anchor="t"/>
          <a:lstStyle/>
          <a:p>
            <a:pPr marL="0" indent="0">
              <a:lnSpc>
                <a:spcPts val="2665"/>
              </a:lnSpc>
              <a:buNone/>
            </a:pPr>
            <a:r>
              <a:rPr lang="en-US" sz="1665" dirty="0">
                <a:solidFill>
                  <a:srgbClr val="E5E0DF"/>
                </a:solidFill>
                <a:latin typeface="Overpass" pitchFamily="34" charset="0"/>
                <a:ea typeface="Overpass" pitchFamily="34" charset="-122"/>
                <a:cs typeface="Overpass" pitchFamily="34" charset="-120"/>
              </a:rPr>
              <a:t>Our spam classifier offers customizable plans to fit the size of your business and specific needs.</a:t>
            </a:r>
            <a:endParaRPr lang="en-US" sz="1665" dirty="0"/>
          </a:p>
        </p:txBody>
      </p:sp>
      <p:sp>
        <p:nvSpPr>
          <p:cNvPr id="8" name="Shape 5"/>
          <p:cNvSpPr/>
          <p:nvPr/>
        </p:nvSpPr>
        <p:spPr>
          <a:xfrm>
            <a:off x="4451152" y="4101941"/>
            <a:ext cx="9385697" cy="1668780"/>
          </a:xfrm>
          <a:prstGeom prst="roundRect">
            <a:avLst>
              <a:gd name="adj" fmla="val 5706"/>
            </a:avLst>
          </a:prstGeom>
          <a:solidFill>
            <a:srgbClr val="7E023C"/>
          </a:solidFill>
          <a:ln w="13216">
            <a:solidFill>
              <a:srgbClr val="970248"/>
            </a:solidFill>
            <a:prstDash val="solid"/>
          </a:ln>
        </p:spPr>
      </p:sp>
      <p:sp>
        <p:nvSpPr>
          <p:cNvPr id="9" name="Text 6"/>
          <p:cNvSpPr/>
          <p:nvPr/>
        </p:nvSpPr>
        <p:spPr>
          <a:xfrm>
            <a:off x="4675942" y="4326731"/>
            <a:ext cx="2116098" cy="330637"/>
          </a:xfrm>
          <a:prstGeom prst="rect">
            <a:avLst/>
          </a:prstGeom>
          <a:noFill/>
        </p:spPr>
        <p:txBody>
          <a:bodyPr wrap="none" rtlCol="0" anchor="t"/>
          <a:lstStyle/>
          <a:p>
            <a:pPr marL="0" indent="0">
              <a:lnSpc>
                <a:spcPts val="2605"/>
              </a:lnSpc>
              <a:buNone/>
            </a:pPr>
            <a:r>
              <a:rPr lang="en-US" sz="2085" b="1" kern="0" spc="-62" dirty="0">
                <a:solidFill>
                  <a:srgbClr val="E5E0DF"/>
                </a:solidFill>
                <a:latin typeface="Overpass" pitchFamily="34" charset="0"/>
                <a:ea typeface="Overpass" pitchFamily="34" charset="-122"/>
                <a:cs typeface="Overpass" pitchFamily="34" charset="-120"/>
              </a:rPr>
              <a:t>24/7 Support</a:t>
            </a:r>
            <a:endParaRPr lang="en-US" sz="2085" dirty="0"/>
          </a:p>
        </p:txBody>
      </p:sp>
      <p:sp>
        <p:nvSpPr>
          <p:cNvPr id="10" name="Text 7"/>
          <p:cNvSpPr/>
          <p:nvPr/>
        </p:nvSpPr>
        <p:spPr>
          <a:xfrm>
            <a:off x="4675942" y="4868942"/>
            <a:ext cx="8936117" cy="676989"/>
          </a:xfrm>
          <a:prstGeom prst="rect">
            <a:avLst/>
          </a:prstGeom>
          <a:noFill/>
        </p:spPr>
        <p:txBody>
          <a:bodyPr wrap="square" rtlCol="0" anchor="t"/>
          <a:lstStyle/>
          <a:p>
            <a:pPr marL="0" indent="0">
              <a:lnSpc>
                <a:spcPts val="2665"/>
              </a:lnSpc>
              <a:buNone/>
            </a:pPr>
            <a:r>
              <a:rPr lang="en-US" sz="1665" dirty="0">
                <a:solidFill>
                  <a:srgbClr val="E5E0DF"/>
                </a:solidFill>
                <a:latin typeface="Overpass" pitchFamily="34" charset="0"/>
                <a:ea typeface="Overpass" pitchFamily="34" charset="-122"/>
                <a:cs typeface="Overpass" pitchFamily="34" charset="-120"/>
              </a:rPr>
              <a:t>Our team is dedicated to providing you with round-the-clock support and maintenance to ensure that our spam classifier always works flawlessly.</a:t>
            </a:r>
            <a:endParaRPr lang="en-US" sz="1665" dirty="0"/>
          </a:p>
        </p:txBody>
      </p:sp>
      <p:sp>
        <p:nvSpPr>
          <p:cNvPr id="11" name="Shape 8"/>
          <p:cNvSpPr/>
          <p:nvPr/>
        </p:nvSpPr>
        <p:spPr>
          <a:xfrm>
            <a:off x="4451152" y="5982295"/>
            <a:ext cx="9385697" cy="1668780"/>
          </a:xfrm>
          <a:prstGeom prst="roundRect">
            <a:avLst>
              <a:gd name="adj" fmla="val 5706"/>
            </a:avLst>
          </a:prstGeom>
          <a:solidFill>
            <a:srgbClr val="7E023C"/>
          </a:solidFill>
          <a:ln w="13216">
            <a:solidFill>
              <a:srgbClr val="970248"/>
            </a:solidFill>
            <a:prstDash val="solid"/>
          </a:ln>
        </p:spPr>
      </p:sp>
      <p:sp>
        <p:nvSpPr>
          <p:cNvPr id="12" name="Text 9"/>
          <p:cNvSpPr/>
          <p:nvPr/>
        </p:nvSpPr>
        <p:spPr>
          <a:xfrm>
            <a:off x="4675942" y="6207085"/>
            <a:ext cx="2720816" cy="330637"/>
          </a:xfrm>
          <a:prstGeom prst="rect">
            <a:avLst/>
          </a:prstGeom>
          <a:noFill/>
        </p:spPr>
        <p:txBody>
          <a:bodyPr wrap="none" rtlCol="0" anchor="t"/>
          <a:lstStyle/>
          <a:p>
            <a:pPr marL="0" indent="0">
              <a:lnSpc>
                <a:spcPts val="2605"/>
              </a:lnSpc>
              <a:buNone/>
            </a:pPr>
            <a:r>
              <a:rPr lang="en-US" sz="2085" b="1" kern="0" spc="-62" dirty="0">
                <a:solidFill>
                  <a:srgbClr val="E5E0DF"/>
                </a:solidFill>
                <a:latin typeface="Overpass" pitchFamily="34" charset="0"/>
                <a:ea typeface="Overpass" pitchFamily="34" charset="-122"/>
                <a:cs typeface="Overpass" pitchFamily="34" charset="-120"/>
              </a:rPr>
              <a:t>No More False Positives</a:t>
            </a:r>
            <a:endParaRPr lang="en-US" sz="2085" dirty="0"/>
          </a:p>
        </p:txBody>
      </p:sp>
      <p:sp>
        <p:nvSpPr>
          <p:cNvPr id="13" name="Text 10"/>
          <p:cNvSpPr/>
          <p:nvPr/>
        </p:nvSpPr>
        <p:spPr>
          <a:xfrm>
            <a:off x="4675942" y="6749296"/>
            <a:ext cx="8936117" cy="676989"/>
          </a:xfrm>
          <a:prstGeom prst="rect">
            <a:avLst/>
          </a:prstGeom>
          <a:noFill/>
        </p:spPr>
        <p:txBody>
          <a:bodyPr wrap="square" rtlCol="0" anchor="t"/>
          <a:lstStyle/>
          <a:p>
            <a:pPr marL="0" indent="0">
              <a:lnSpc>
                <a:spcPts val="2665"/>
              </a:lnSpc>
              <a:buNone/>
            </a:pPr>
            <a:r>
              <a:rPr lang="en-US" sz="1665" dirty="0">
                <a:solidFill>
                  <a:srgbClr val="E5E0DF"/>
                </a:solidFill>
                <a:latin typeface="Overpass" pitchFamily="34" charset="0"/>
                <a:ea typeface="Overpass" pitchFamily="34" charset="-122"/>
                <a:cs typeface="Overpass" pitchFamily="34" charset="-120"/>
              </a:rPr>
              <a:t>Our smart AI-powered system is designed to significantly reduce the number of false positives, ensuring that legitimate mails are not automatically filtered out as spam.</a:t>
            </a:r>
            <a:endParaRPr lang="en-US" sz="1665" dirty="0"/>
          </a:p>
        </p:txBody>
      </p:sp>
      <p:pic>
        <p:nvPicPr>
          <p:cNvPr id="14" name="Image 1" descr="preencoded.png"/>
          <p:cNvPicPr>
            <a:picLocks noChangeAspect="1"/>
          </p:cNvPicPr>
          <p:nvPr/>
        </p:nvPicPr>
        <p:blipFill>
          <a:blip r:embed="rId2"/>
          <a:stretch>
            <a:fillRect/>
          </a:stretch>
        </p:blipFill>
        <p:spPr>
          <a:xfrm>
            <a:off x="0" y="0"/>
            <a:ext cx="3657600" cy="823293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2940129"/>
            <a:ext cx="5788938" cy="694373"/>
          </a:xfrm>
          <a:prstGeom prst="rect">
            <a:avLst/>
          </a:prstGeom>
          <a:noFill/>
        </p:spPr>
        <p:txBody>
          <a:bodyPr wrap="none" rtlCol="0" anchor="t"/>
          <a:lstStyle/>
          <a:p>
            <a:pPr marL="0" indent="0">
              <a:lnSpc>
                <a:spcPts val="5470"/>
              </a:lnSpc>
              <a:buNone/>
            </a:pPr>
            <a:r>
              <a:rPr lang="en-US" sz="4375" b="1" kern="0" spc="-131" dirty="0">
                <a:solidFill>
                  <a:srgbClr val="FFFFFF"/>
                </a:solidFill>
                <a:latin typeface="Overpass" pitchFamily="34" charset="0"/>
                <a:ea typeface="Overpass" pitchFamily="34" charset="-122"/>
                <a:cs typeface="Overpass" pitchFamily="34" charset="-120"/>
              </a:rPr>
              <a:t>Expertise You Can Trust</a:t>
            </a:r>
            <a:endParaRPr lang="en-US" sz="4375" dirty="0"/>
          </a:p>
        </p:txBody>
      </p:sp>
      <p:sp>
        <p:nvSpPr>
          <p:cNvPr id="5" name="Text 2"/>
          <p:cNvSpPr/>
          <p:nvPr/>
        </p:nvSpPr>
        <p:spPr>
          <a:xfrm>
            <a:off x="2681645" y="4328755"/>
            <a:ext cx="9600248" cy="710803"/>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Our spam classifier has been designed and perfected by a team of experienced professionals that continuously work to improve to ensure that your emails are always safe and secure.</a:t>
            </a:r>
            <a:endParaRPr lang="en-US" sz="1750" dirty="0"/>
          </a:p>
        </p:txBody>
      </p:sp>
      <p:sp>
        <p:nvSpPr>
          <p:cNvPr id="6" name="Shape 3"/>
          <p:cNvSpPr/>
          <p:nvPr/>
        </p:nvSpPr>
        <p:spPr>
          <a:xfrm>
            <a:off x="2348389" y="4078843"/>
            <a:ext cx="44410" cy="1210628"/>
          </a:xfrm>
          <a:prstGeom prst="rect">
            <a:avLst/>
          </a:prstGeom>
          <a:solidFill>
            <a:srgbClr val="F20374"/>
          </a:solid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101090"/>
            <a:ext cx="5145524" cy="694373"/>
          </a:xfrm>
          <a:prstGeom prst="rect">
            <a:avLst/>
          </a:prstGeom>
          <a:noFill/>
        </p:spPr>
        <p:txBody>
          <a:bodyPr wrap="none" rtlCol="0" anchor="t"/>
          <a:lstStyle/>
          <a:p>
            <a:pPr marL="0" indent="0">
              <a:lnSpc>
                <a:spcPts val="5470"/>
              </a:lnSpc>
              <a:buNone/>
            </a:pPr>
            <a:r>
              <a:rPr lang="en-US" sz="4375" b="1" kern="0" spc="-131" dirty="0">
                <a:solidFill>
                  <a:srgbClr val="FFFFFF"/>
                </a:solidFill>
                <a:latin typeface="Overpass" pitchFamily="34" charset="0"/>
                <a:ea typeface="Overpass" pitchFamily="34" charset="-122"/>
                <a:cs typeface="Overpass" pitchFamily="34" charset="-120"/>
              </a:rPr>
              <a:t>Seamless Integration</a:t>
            </a:r>
            <a:endParaRPr lang="en-US" sz="4375" dirty="0"/>
          </a:p>
        </p:txBody>
      </p:sp>
      <p:pic>
        <p:nvPicPr>
          <p:cNvPr id="5" name="Image 1" descr="preencoded.png"/>
          <p:cNvPicPr>
            <a:picLocks noChangeAspect="1"/>
          </p:cNvPicPr>
          <p:nvPr/>
        </p:nvPicPr>
        <p:blipFill>
          <a:blip r:embed="rId2"/>
          <a:stretch>
            <a:fillRect/>
          </a:stretch>
        </p:blipFill>
        <p:spPr>
          <a:xfrm>
            <a:off x="2348389" y="2239804"/>
            <a:ext cx="3088958" cy="1909048"/>
          </a:xfrm>
          <a:prstGeom prst="rect">
            <a:avLst/>
          </a:prstGeom>
        </p:spPr>
      </p:pic>
      <p:sp>
        <p:nvSpPr>
          <p:cNvPr id="6" name="Text 2"/>
          <p:cNvSpPr/>
          <p:nvPr/>
        </p:nvSpPr>
        <p:spPr>
          <a:xfrm>
            <a:off x="2348389" y="4426506"/>
            <a:ext cx="2221944" cy="347186"/>
          </a:xfrm>
          <a:prstGeom prst="rect">
            <a:avLst/>
          </a:prstGeom>
          <a:noFill/>
        </p:spPr>
        <p:txBody>
          <a:bodyPr wrap="none" rtlCol="0" anchor="t"/>
          <a:lstStyle/>
          <a:p>
            <a:pPr marL="0" indent="0" algn="l">
              <a:lnSpc>
                <a:spcPts val="2735"/>
              </a:lnSpc>
              <a:buNone/>
            </a:pPr>
            <a:r>
              <a:rPr lang="en-US" sz="2185" b="1" kern="0" spc="-66" dirty="0">
                <a:solidFill>
                  <a:srgbClr val="FFFFFF"/>
                </a:solidFill>
                <a:latin typeface="Overpass" pitchFamily="34" charset="0"/>
                <a:ea typeface="Overpass" pitchFamily="34" charset="-122"/>
                <a:cs typeface="Overpass" pitchFamily="34" charset="-120"/>
              </a:rPr>
              <a:t>Mail Integrations</a:t>
            </a:r>
            <a:endParaRPr lang="en-US" sz="2185" dirty="0"/>
          </a:p>
        </p:txBody>
      </p:sp>
      <p:sp>
        <p:nvSpPr>
          <p:cNvPr id="7" name="Text 3"/>
          <p:cNvSpPr/>
          <p:nvPr/>
        </p:nvSpPr>
        <p:spPr>
          <a:xfrm>
            <a:off x="2348389" y="4995863"/>
            <a:ext cx="3088958" cy="1421606"/>
          </a:xfrm>
          <a:prstGeom prst="rect">
            <a:avLst/>
          </a:prstGeom>
          <a:noFill/>
        </p:spPr>
        <p:txBody>
          <a:bodyPr wrap="square"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Our system seamlessly integrates with your favorite mail service providers for a hassle-free experience.</a:t>
            </a:r>
            <a:endParaRPr lang="en-US" sz="1750" dirty="0"/>
          </a:p>
        </p:txBody>
      </p:sp>
      <p:pic>
        <p:nvPicPr>
          <p:cNvPr id="8" name="Image 2" descr="preencoded.png"/>
          <p:cNvPicPr>
            <a:picLocks noChangeAspect="1"/>
          </p:cNvPicPr>
          <p:nvPr/>
        </p:nvPicPr>
        <p:blipFill>
          <a:blip r:embed="rId3"/>
          <a:stretch>
            <a:fillRect/>
          </a:stretch>
        </p:blipFill>
        <p:spPr>
          <a:xfrm>
            <a:off x="5770602" y="2239804"/>
            <a:ext cx="3088958" cy="1909048"/>
          </a:xfrm>
          <a:prstGeom prst="rect">
            <a:avLst/>
          </a:prstGeom>
        </p:spPr>
      </p:pic>
      <p:sp>
        <p:nvSpPr>
          <p:cNvPr id="9" name="Text 4"/>
          <p:cNvSpPr/>
          <p:nvPr/>
        </p:nvSpPr>
        <p:spPr>
          <a:xfrm>
            <a:off x="5770602" y="4426506"/>
            <a:ext cx="2221944" cy="347186"/>
          </a:xfrm>
          <a:prstGeom prst="rect">
            <a:avLst/>
          </a:prstGeom>
          <a:noFill/>
        </p:spPr>
        <p:txBody>
          <a:bodyPr wrap="none" rtlCol="0" anchor="t"/>
          <a:lstStyle/>
          <a:p>
            <a:pPr marL="0" indent="0" algn="l">
              <a:lnSpc>
                <a:spcPts val="2735"/>
              </a:lnSpc>
              <a:buNone/>
            </a:pPr>
            <a:r>
              <a:rPr lang="en-US" sz="2185" b="1" kern="0" spc="-66" dirty="0">
                <a:solidFill>
                  <a:srgbClr val="FFFFFF"/>
                </a:solidFill>
                <a:latin typeface="Overpass" pitchFamily="34" charset="0"/>
                <a:ea typeface="Overpass" pitchFamily="34" charset="-122"/>
                <a:cs typeface="Overpass" pitchFamily="34" charset="-120"/>
              </a:rPr>
              <a:t>Reporting</a:t>
            </a:r>
            <a:endParaRPr lang="en-US" sz="2185" dirty="0"/>
          </a:p>
        </p:txBody>
      </p:sp>
      <p:sp>
        <p:nvSpPr>
          <p:cNvPr id="10" name="Text 5"/>
          <p:cNvSpPr/>
          <p:nvPr/>
        </p:nvSpPr>
        <p:spPr>
          <a:xfrm>
            <a:off x="5770602" y="4995863"/>
            <a:ext cx="3088958" cy="1777008"/>
          </a:xfrm>
          <a:prstGeom prst="rect">
            <a:avLst/>
          </a:prstGeom>
          <a:noFill/>
        </p:spPr>
        <p:txBody>
          <a:bodyPr wrap="square"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Our comprehensive spam reports allow you to monitor the effectiveness of our system to ensure that you stay on top of all your emails.</a:t>
            </a:r>
            <a:endParaRPr lang="en-US" sz="1750" dirty="0"/>
          </a:p>
        </p:txBody>
      </p:sp>
      <p:pic>
        <p:nvPicPr>
          <p:cNvPr id="11" name="Image 3" descr="preencoded.png"/>
          <p:cNvPicPr>
            <a:picLocks noChangeAspect="1"/>
          </p:cNvPicPr>
          <p:nvPr/>
        </p:nvPicPr>
        <p:blipFill>
          <a:blip r:embed="rId4"/>
          <a:stretch>
            <a:fillRect/>
          </a:stretch>
        </p:blipFill>
        <p:spPr>
          <a:xfrm>
            <a:off x="9192816" y="2239804"/>
            <a:ext cx="3089077" cy="1909167"/>
          </a:xfrm>
          <a:prstGeom prst="rect">
            <a:avLst/>
          </a:prstGeom>
        </p:spPr>
      </p:pic>
      <p:sp>
        <p:nvSpPr>
          <p:cNvPr id="12" name="Text 6"/>
          <p:cNvSpPr/>
          <p:nvPr/>
        </p:nvSpPr>
        <p:spPr>
          <a:xfrm>
            <a:off x="9192816" y="4426625"/>
            <a:ext cx="2688788" cy="347186"/>
          </a:xfrm>
          <a:prstGeom prst="rect">
            <a:avLst/>
          </a:prstGeom>
          <a:noFill/>
        </p:spPr>
        <p:txBody>
          <a:bodyPr wrap="none" rtlCol="0" anchor="t"/>
          <a:lstStyle/>
          <a:p>
            <a:pPr marL="0" indent="0" algn="l">
              <a:lnSpc>
                <a:spcPts val="2735"/>
              </a:lnSpc>
              <a:buNone/>
            </a:pPr>
            <a:r>
              <a:rPr lang="en-US" sz="2185" b="1" kern="0" spc="-66" dirty="0">
                <a:solidFill>
                  <a:srgbClr val="FFFFFF"/>
                </a:solidFill>
                <a:latin typeface="Overpass" pitchFamily="34" charset="0"/>
                <a:ea typeface="Overpass" pitchFamily="34" charset="-122"/>
                <a:cs typeface="Overpass" pitchFamily="34" charset="-120"/>
              </a:rPr>
              <a:t>Collaborative Filtering</a:t>
            </a:r>
            <a:endParaRPr lang="en-US" sz="2185" dirty="0"/>
          </a:p>
        </p:txBody>
      </p:sp>
      <p:sp>
        <p:nvSpPr>
          <p:cNvPr id="13" name="Text 7"/>
          <p:cNvSpPr/>
          <p:nvPr/>
        </p:nvSpPr>
        <p:spPr>
          <a:xfrm>
            <a:off x="9192816" y="4995982"/>
            <a:ext cx="3089077" cy="2132409"/>
          </a:xfrm>
          <a:prstGeom prst="rect">
            <a:avLst/>
          </a:prstGeom>
          <a:noFill/>
        </p:spPr>
        <p:txBody>
          <a:bodyPr wrap="square"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Our collaborative filtering solution allows you to train the algorithm with your own data to ensure maximum accuracy and relevance for your business.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243013"/>
            <a:ext cx="9933503" cy="1388745"/>
          </a:xfrm>
          <a:prstGeom prst="rect">
            <a:avLst/>
          </a:prstGeom>
          <a:noFill/>
        </p:spPr>
        <p:txBody>
          <a:bodyPr wrap="square" rtlCol="0" anchor="t"/>
          <a:lstStyle/>
          <a:p>
            <a:pPr marL="0" indent="0">
              <a:lnSpc>
                <a:spcPts val="5470"/>
              </a:lnSpc>
              <a:buNone/>
            </a:pPr>
            <a:r>
              <a:rPr lang="en-US" sz="4375" b="1" kern="0" spc="-131" dirty="0">
                <a:solidFill>
                  <a:srgbClr val="FFFFFF"/>
                </a:solidFill>
                <a:latin typeface="Overpass" pitchFamily="34" charset="0"/>
                <a:ea typeface="Overpass" pitchFamily="34" charset="-122"/>
                <a:cs typeface="Overpass" pitchFamily="34" charset="-120"/>
              </a:rPr>
              <a:t>Stay Protected Against the Latest Threats</a:t>
            </a:r>
            <a:endParaRPr lang="en-US" sz="4375" dirty="0"/>
          </a:p>
        </p:txBody>
      </p:sp>
      <p:sp>
        <p:nvSpPr>
          <p:cNvPr id="5" name="Text 2"/>
          <p:cNvSpPr/>
          <p:nvPr/>
        </p:nvSpPr>
        <p:spPr>
          <a:xfrm>
            <a:off x="2348389" y="3164919"/>
            <a:ext cx="4695706" cy="1777008"/>
          </a:xfrm>
          <a:prstGeom prst="rect">
            <a:avLst/>
          </a:prstGeom>
          <a:noFill/>
        </p:spPr>
        <p:txBody>
          <a:bodyPr wrap="square" rtlCol="0" anchor="t"/>
          <a:lstStyle/>
          <a:p>
            <a:pPr marL="0" indent="0">
              <a:lnSpc>
                <a:spcPts val="2800"/>
              </a:lnSpc>
              <a:buNone/>
            </a:pPr>
            <a:r>
              <a:rPr lang="en-US" sz="1750" dirty="0">
                <a:solidFill>
                  <a:srgbClr val="E5E0DF"/>
                </a:solidFill>
                <a:latin typeface="Overpass" pitchFamily="34" charset="0"/>
                <a:ea typeface="Overpass" pitchFamily="34" charset="-122"/>
                <a:cs typeface="Overpass" pitchFamily="34" charset="-120"/>
              </a:rPr>
              <a:t>Our AI-powered system is constantly updated to ensure that it stays ahead of the latest threats and trends in the world of spam emails, ensuring that you are always protected against even the newest and most dangerous threats.</a:t>
            </a:r>
            <a:endParaRPr lang="en-US" sz="1750" dirty="0"/>
          </a:p>
        </p:txBody>
      </p:sp>
      <p:pic>
        <p:nvPicPr>
          <p:cNvPr id="6" name="Image 1" descr="preencoded.png"/>
          <p:cNvPicPr>
            <a:picLocks noChangeAspect="1"/>
          </p:cNvPicPr>
          <p:nvPr/>
        </p:nvPicPr>
        <p:blipFill>
          <a:blip r:embed="rId2"/>
          <a:stretch>
            <a:fillRect/>
          </a:stretch>
        </p:blipFill>
        <p:spPr>
          <a:xfrm>
            <a:off x="7593687" y="3214926"/>
            <a:ext cx="4695706" cy="352175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4597</Words>
  <Application>WPS Presentation</Application>
  <PresentationFormat>On-screen Show (16:9)</PresentationFormat>
  <Paragraphs>144</Paragraphs>
  <Slides>12</Slides>
  <Notes>12</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12</vt:i4>
      </vt:variant>
    </vt:vector>
  </HeadingPairs>
  <TitlesOfParts>
    <vt:vector size="25" baseType="lpstr">
      <vt:lpstr>Arial</vt:lpstr>
      <vt:lpstr>SimSun</vt:lpstr>
      <vt:lpstr>Wingdings</vt:lpstr>
      <vt:lpstr>Comic Sans MS</vt:lpstr>
      <vt:lpstr>Overpass</vt:lpstr>
      <vt:lpstr>Overpass</vt:lpstr>
      <vt:lpstr>Segoe Print</vt:lpstr>
      <vt:lpstr>Overpass</vt:lpstr>
      <vt:lpstr>Microsoft YaHei</vt:lpstr>
      <vt:lpstr>Arial Unicode MS</vt:lpstr>
      <vt:lpstr>Calibri</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abima</cp:lastModifiedBy>
  <cp:revision>4</cp:revision>
  <dcterms:created xsi:type="dcterms:W3CDTF">2023-10-27T14:01:00Z</dcterms:created>
  <dcterms:modified xsi:type="dcterms:W3CDTF">2023-10-27T14:31:55Z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41EE2A9C8C3740ED912A9D118E6FF5EA</vt:lpwstr>
  </property>
  <property fmtid="{D5CDD505-2E9C-101B-9397-08002B2CF9AE}" pid="3" name="KSOProductBuildVer">
    <vt:lpwstr>1033-11.2.0.11225</vt:lpwstr>
  </property>
</Properties>
</file>